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47" y="0"/>
            <a:ext cx="12977906" cy="10028382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5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cout Logo.png" descr="Scout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1559" y="2193579"/>
            <a:ext cx="4044419" cy="461958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roop 1333"/>
          <p:cNvSpPr txBox="1"/>
          <p:nvPr/>
        </p:nvSpPr>
        <p:spPr>
          <a:xfrm>
            <a:off x="761454" y="3791728"/>
            <a:ext cx="6695220" cy="1423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300">
                <a:latin typeface="Capitals"/>
                <a:ea typeface="Capitals"/>
                <a:cs typeface="Capitals"/>
                <a:sym typeface="Capitals"/>
              </a:defRPr>
            </a:lvl1pPr>
          </a:lstStyle>
          <a:p>
            <a:pPr/>
            <a:r>
              <a:t>Troop 1333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cout Logo.png" descr="Scout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53200" y="331679"/>
            <a:ext cx="3200543" cy="365569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cout Law"/>
          <p:cNvSpPr txBox="1"/>
          <p:nvPr/>
        </p:nvSpPr>
        <p:spPr>
          <a:xfrm>
            <a:off x="404426" y="957068"/>
            <a:ext cx="6085304" cy="1423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8300">
                <a:latin typeface="Capitals"/>
                <a:ea typeface="Capitals"/>
                <a:cs typeface="Capitals"/>
                <a:sym typeface="Capitals"/>
              </a:defRPr>
            </a:lvl1pPr>
          </a:lstStyle>
          <a:p>
            <a:pPr/>
            <a:r>
              <a:t>Scout Law</a:t>
            </a:r>
          </a:p>
        </p:txBody>
      </p:sp>
      <p:sp>
        <p:nvSpPr>
          <p:cNvPr id="125" name="A Scout is...…"/>
          <p:cNvSpPr txBox="1"/>
          <p:nvPr/>
        </p:nvSpPr>
        <p:spPr>
          <a:xfrm>
            <a:off x="442430" y="2525710"/>
            <a:ext cx="4719271" cy="690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A Scout is...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• Trustworthy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• Loyal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• Helpful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• Friendly, 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• Courteous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• Kind</a:t>
            </a:r>
          </a:p>
        </p:txBody>
      </p:sp>
      <p:sp>
        <p:nvSpPr>
          <p:cNvPr id="126" name="• Obedient…"/>
          <p:cNvSpPr txBox="1"/>
          <p:nvPr/>
        </p:nvSpPr>
        <p:spPr>
          <a:xfrm>
            <a:off x="5795857" y="2525710"/>
            <a:ext cx="4135477" cy="690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• Obedient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• Cheerful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• Thrifty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• Brave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• Clean and 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• Reverent.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cout Logo.png" descr="Scout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53200" y="331679"/>
            <a:ext cx="3200543" cy="3655699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cout Oath"/>
          <p:cNvSpPr txBox="1"/>
          <p:nvPr/>
        </p:nvSpPr>
        <p:spPr>
          <a:xfrm>
            <a:off x="404426" y="957068"/>
            <a:ext cx="6422431" cy="1423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8300">
                <a:latin typeface="Capitals"/>
                <a:ea typeface="Capitals"/>
                <a:cs typeface="Capitals"/>
                <a:sym typeface="Capitals"/>
              </a:defRPr>
            </a:lvl1pPr>
          </a:lstStyle>
          <a:p>
            <a:pPr/>
            <a:r>
              <a:t>Scout Oath</a:t>
            </a:r>
          </a:p>
        </p:txBody>
      </p:sp>
      <p:sp>
        <p:nvSpPr>
          <p:cNvPr id="130" name="On my honor I will do my best…"/>
          <p:cNvSpPr txBox="1"/>
          <p:nvPr/>
        </p:nvSpPr>
        <p:spPr>
          <a:xfrm>
            <a:off x="442430" y="4138611"/>
            <a:ext cx="12362740" cy="520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On my honor I will do my best 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To do my duty to God and my country 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and to obey the Scout Law; 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To help other people at all times;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To keep myself physically strong, 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mentally awake, and morally straight.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cout Logo.png" descr="Scout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53200" y="331679"/>
            <a:ext cx="3200543" cy="365569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cout Outdoor…"/>
          <p:cNvSpPr txBox="1"/>
          <p:nvPr/>
        </p:nvSpPr>
        <p:spPr>
          <a:xfrm>
            <a:off x="404426" y="963418"/>
            <a:ext cx="8924374" cy="2832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8300">
                <a:latin typeface="Capitals"/>
                <a:ea typeface="Capitals"/>
                <a:cs typeface="Capitals"/>
                <a:sym typeface="Capitals"/>
              </a:defRPr>
            </a:pPr>
            <a:r>
              <a:t>Scout Outdoor</a:t>
            </a:r>
          </a:p>
          <a:p>
            <a:pPr algn="l">
              <a:defRPr sz="8300">
                <a:latin typeface="Capitals"/>
                <a:ea typeface="Capitals"/>
                <a:cs typeface="Capitals"/>
                <a:sym typeface="Capitals"/>
              </a:defRPr>
            </a:pPr>
            <a:r>
              <a:t>Code</a:t>
            </a:r>
          </a:p>
        </p:txBody>
      </p:sp>
      <p:sp>
        <p:nvSpPr>
          <p:cNvPr id="134" name="As an American, I will do my best to…"/>
          <p:cNvSpPr txBox="1"/>
          <p:nvPr/>
        </p:nvSpPr>
        <p:spPr>
          <a:xfrm>
            <a:off x="442430" y="4072545"/>
            <a:ext cx="11662716" cy="520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As an American, I will do my best to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• Be clean in my outdoor manners. 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• Be careful with fire.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• Be considerate in the outdoors.</a:t>
            </a:r>
          </a:p>
          <a:p>
            <a:pPr algn="l">
              <a:defRPr b="1" sz="5200">
                <a:latin typeface="PT Serif"/>
                <a:ea typeface="PT Serif"/>
                <a:cs typeface="PT Serif"/>
                <a:sym typeface="PT Serif"/>
              </a:defRPr>
            </a:pPr>
            <a:r>
              <a:t>• Be conservation minded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cout Logo.png" descr="Scout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1559" y="2193579"/>
            <a:ext cx="4044419" cy="461958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roop 1333"/>
          <p:cNvSpPr txBox="1"/>
          <p:nvPr/>
        </p:nvSpPr>
        <p:spPr>
          <a:xfrm>
            <a:off x="761454" y="3791728"/>
            <a:ext cx="6695220" cy="1423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300">
                <a:latin typeface="Capitals"/>
                <a:ea typeface="Capitals"/>
                <a:cs typeface="Capitals"/>
                <a:sym typeface="Capitals"/>
              </a:defRPr>
            </a:lvl1pPr>
          </a:lstStyle>
          <a:p>
            <a:pPr/>
            <a:r>
              <a:t>Troop 1333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