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marL="257342" indent="-257342">
              <a:buSzPct val="75000"/>
              <a:buChar char="•"/>
            </a:pPr>
            <a:r>
              <a:t>Machine Code is what the computer processor actually understands.</a:t>
            </a:r>
          </a:p>
          <a:p>
            <a:pPr marL="257342" indent="-257342">
              <a:buSzPct val="75000"/>
              <a:buChar char="•"/>
            </a:pPr>
            <a:r>
              <a:t>Compiled Languages are written in a more human readable form and that form is converted by a program into machine code which is then executed later.  This makes them faster because they are already converted.</a:t>
            </a:r>
          </a:p>
          <a:p>
            <a:pPr marL="257342" indent="-257342">
              <a:buSzPct val="75000"/>
              <a:buChar char="•"/>
            </a:pPr>
            <a:r>
              <a:t>Interpreted Languages are just like compiled languages but instead of converting the program all at once into machine code, each part of each line is converted when it is run.  This is slower, but simpler and easier to change.</a:t>
            </a:r>
          </a:p>
          <a:p>
            <a:pPr marL="257342" indent="-257342">
              <a:buSzPct val="75000"/>
              <a:buChar char="•"/>
            </a:pPr>
            <a:r>
              <a:t>Object Oriented Programing is a way of breaking up a program into pieces that act like tools making them easier to reuse</a:t>
            </a:r>
          </a:p>
          <a:p>
            <a:pPr marL="257342" indent="-257342">
              <a:buSzPct val="75000"/>
              <a:buChar char="•"/>
            </a:pPr>
            <a:r>
              <a:t>Virtualized Programming is when you don’t compile to run on your specific computer, but you compile into a language that can be run on many different computers without compiling.</a:t>
            </a:r>
          </a:p>
          <a:p>
            <a:pPr marL="257342" indent="-257342">
              <a:buSzPct val="75000"/>
              <a:buChar char="•"/>
            </a:pPr>
            <a:r>
              <a:t>JIT Languages are languages that are a cross between compiled and interpreted.  They are automatically compiled when needed.  This gives them advantages of both types.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pic>
        <p:nvPicPr>
          <p:cNvPr id="11" name="programming_tech_computer_abstract_pattern_texture_1920x1200.jpg" descr="programming_tech_computer_abstract_pattern_texture_1920x1200.jpg"/>
          <p:cNvPicPr>
            <a:picLocks noChangeAspect="1"/>
          </p:cNvPicPr>
          <p:nvPr/>
        </p:nvPicPr>
        <p:blipFill>
          <a:blip r:embed="rId2">
            <a:alphaModFix amt="54977"/>
            <a:extLst/>
          </a:blip>
          <a:stretch>
            <a:fillRect/>
          </a:stretch>
        </p:blipFill>
        <p:spPr>
          <a:xfrm>
            <a:off x="-1817301" y="226119"/>
            <a:ext cx="15244123" cy="9527577"/>
          </a:xfrm>
          <a:prstGeom prst="rect">
            <a:avLst/>
          </a:prstGeom>
          <a:ln w="12700">
            <a:miter lim="400000"/>
          </a:ln>
        </p:spPr>
      </p:pic>
      <p:sp>
        <p:nvSpPr>
          <p:cNvPr id="12" name="Title Text"/>
          <p:cNvSpPr txBox="1"/>
          <p:nvPr>
            <p:ph type="title"/>
          </p:nvPr>
        </p:nvSpPr>
        <p:spPr>
          <a:xfrm>
            <a:off x="1270000" y="1638300"/>
            <a:ext cx="10464800" cy="3302000"/>
          </a:xfrm>
          <a:prstGeom prst="rect">
            <a:avLst/>
          </a:prstGeom>
        </p:spPr>
        <p:txBody>
          <a:bodyPr anchor="b"/>
          <a:lstStyle>
            <a:lvl1pPr>
              <a:defRPr>
                <a:latin typeface="Courier"/>
                <a:ea typeface="Courier"/>
                <a:cs typeface="Courier"/>
                <a:sym typeface="Courier"/>
              </a:defRPr>
            </a:lvl1pPr>
          </a:lstStyle>
          <a:p>
            <a:pPr/>
            <a:r>
              <a:t>Title Text</a:t>
            </a:r>
          </a:p>
        </p:txBody>
      </p:sp>
      <p:sp>
        <p:nvSpPr>
          <p:cNvPr id="13"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atin typeface="Courier"/>
                <a:ea typeface="Courier"/>
                <a:cs typeface="Courier"/>
                <a:sym typeface="Courier"/>
              </a:defRPr>
            </a:lvl1pPr>
            <a:lvl2pPr marL="0" indent="228600" algn="ctr">
              <a:spcBef>
                <a:spcPts val="0"/>
              </a:spcBef>
              <a:buSzTx/>
              <a:buNone/>
              <a:defRPr sz="3200">
                <a:latin typeface="Courier"/>
                <a:ea typeface="Courier"/>
                <a:cs typeface="Courier"/>
                <a:sym typeface="Courier"/>
              </a:defRPr>
            </a:lvl2pPr>
            <a:lvl3pPr marL="0" indent="457200" algn="ctr">
              <a:spcBef>
                <a:spcPts val="0"/>
              </a:spcBef>
              <a:buSzTx/>
              <a:buNone/>
              <a:defRPr sz="3200">
                <a:latin typeface="Courier"/>
                <a:ea typeface="Courier"/>
                <a:cs typeface="Courier"/>
                <a:sym typeface="Courier"/>
              </a:defRPr>
            </a:lvl3pPr>
            <a:lvl4pPr marL="0" indent="685800" algn="ctr">
              <a:spcBef>
                <a:spcPts val="0"/>
              </a:spcBef>
              <a:buSzTx/>
              <a:buNone/>
              <a:defRPr sz="3200">
                <a:latin typeface="Courier"/>
                <a:ea typeface="Courier"/>
                <a:cs typeface="Courier"/>
                <a:sym typeface="Courier"/>
              </a:defRPr>
            </a:lvl4pPr>
            <a:lvl5pPr marL="0" indent="914400" algn="ctr">
              <a:spcBef>
                <a:spcPts val="0"/>
              </a:spcBef>
              <a:buSzTx/>
              <a:buNone/>
              <a:defRPr sz="3200">
                <a:latin typeface="Courier"/>
                <a:ea typeface="Courier"/>
                <a:cs typeface="Courier"/>
                <a:sym typeface="Courier"/>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4"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5"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3" name="Image"/>
          <p:cNvSpPr/>
          <p:nvPr>
            <p:ph type="pic" idx="13"/>
          </p:nvPr>
        </p:nvSpPr>
        <p:spPr>
          <a:xfrm>
            <a:off x="-932781" y="-12700"/>
            <a:ext cx="16551777" cy="11034518"/>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1" name="Image"/>
          <p:cNvSpPr/>
          <p:nvPr>
            <p:ph type="pic" idx="13"/>
          </p:nvPr>
        </p:nvSpPr>
        <p:spPr>
          <a:xfrm>
            <a:off x="-647700" y="495300"/>
            <a:ext cx="12369801" cy="6142538"/>
          </a:xfrm>
          <a:prstGeom prst="rect">
            <a:avLst/>
          </a:prstGeom>
        </p:spPr>
        <p:txBody>
          <a:bodyPr lIns="91439" tIns="45719" rIns="91439" bIns="45719" anchor="t">
            <a:noAutofit/>
          </a:bodyPr>
          <a:lstStyle/>
          <a:p>
            <a:pPr/>
          </a:p>
        </p:txBody>
      </p:sp>
      <p:sp>
        <p:nvSpPr>
          <p:cNvPr id="22" name="Title Text"/>
          <p:cNvSpPr txBox="1"/>
          <p:nvPr>
            <p:ph type="title"/>
          </p:nvPr>
        </p:nvSpPr>
        <p:spPr>
          <a:xfrm>
            <a:off x="1270000" y="6718300"/>
            <a:ext cx="10464800" cy="1422400"/>
          </a:xfrm>
          <a:prstGeom prst="rect">
            <a:avLst/>
          </a:prstGeom>
        </p:spPr>
        <p:txBody>
          <a:bodyPr/>
          <a:lstStyle>
            <a:lvl1pPr>
              <a:defRPr>
                <a:latin typeface="Courier"/>
                <a:ea typeface="Courier"/>
                <a:cs typeface="Courier"/>
                <a:sym typeface="Courier"/>
              </a:defRPr>
            </a:lvl1pPr>
          </a:lstStyle>
          <a:p>
            <a:pPr/>
            <a:r>
              <a:t>Title Text</a:t>
            </a:r>
          </a:p>
        </p:txBody>
      </p:sp>
      <p:sp>
        <p:nvSpPr>
          <p:cNvPr id="23"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xfrm>
            <a:off x="1270000" y="3225800"/>
            <a:ext cx="10464800" cy="33020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idx="13"/>
          </p:nvPr>
        </p:nvSpPr>
        <p:spPr>
          <a:xfrm>
            <a:off x="2457644" y="-138499"/>
            <a:ext cx="13504629" cy="9003086"/>
          </a:xfrm>
          <a:prstGeom prst="rect">
            <a:avLst/>
          </a:prstGeom>
        </p:spPr>
        <p:txBody>
          <a:bodyPr lIns="91439" tIns="45719" rIns="91439" bIns="45719" anchor="t">
            <a:noAutofit/>
          </a:bodyPr>
          <a:lstStyle/>
          <a:p>
            <a:pPr/>
          </a:p>
        </p:txBody>
      </p:sp>
      <p:sp>
        <p:nvSpPr>
          <p:cNvPr id="40"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1" name="Body Level One…"/>
          <p:cNvSpPr txBox="1"/>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6" name="Image"/>
          <p:cNvSpPr/>
          <p:nvPr>
            <p:ph type="pic" idx="13"/>
          </p:nvPr>
        </p:nvSpPr>
        <p:spPr>
          <a:xfrm>
            <a:off x="4473575" y="2032000"/>
            <a:ext cx="10287000" cy="6858000"/>
          </a:xfrm>
          <a:prstGeom prst="rect">
            <a:avLst/>
          </a:prstGeom>
        </p:spPr>
        <p:txBody>
          <a:bodyPr lIns="91439" tIns="45719" rIns="91439" bIns="45719" anchor="t">
            <a:noAutofit/>
          </a:bodyPr>
          <a:lstStyle/>
          <a:p>
            <a:pPr/>
          </a:p>
        </p:txBody>
      </p:sp>
      <p:sp>
        <p:nvSpPr>
          <p:cNvPr id="67" name="Title Text"/>
          <p:cNvSpPr txBox="1"/>
          <p:nvPr>
            <p:ph type="title"/>
          </p:nvPr>
        </p:nvSpPr>
        <p:spPr>
          <a:prstGeom prst="rect">
            <a:avLst/>
          </a:prstGeom>
        </p:spPr>
        <p:txBody>
          <a:bodyPr/>
          <a:lstStyle/>
          <a:p>
            <a:pPr/>
            <a:r>
              <a:t>Title Text</a:t>
            </a:r>
          </a:p>
        </p:txBody>
      </p:sp>
      <p:sp>
        <p:nvSpPr>
          <p:cNvPr id="68"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4" name="Image"/>
          <p:cNvSpPr/>
          <p:nvPr>
            <p:ph type="pic" sz="quarter" idx="13"/>
          </p:nvPr>
        </p:nvSpPr>
        <p:spPr>
          <a:xfrm>
            <a:off x="6426200" y="4965700"/>
            <a:ext cx="5886450" cy="3924300"/>
          </a:xfrm>
          <a:prstGeom prst="rect">
            <a:avLst/>
          </a:prstGeom>
        </p:spPr>
        <p:txBody>
          <a:bodyPr lIns="91439" tIns="45719" rIns="91439" bIns="45719" anchor="t">
            <a:noAutofit/>
          </a:bodyPr>
          <a:lstStyle/>
          <a:p>
            <a:pPr/>
          </a:p>
        </p:txBody>
      </p:sp>
      <p:sp>
        <p:nvSpPr>
          <p:cNvPr id="85" name="Image"/>
          <p:cNvSpPr/>
          <p:nvPr>
            <p:ph type="pic" sz="quarter" idx="14"/>
          </p:nvPr>
        </p:nvSpPr>
        <p:spPr>
          <a:xfrm>
            <a:off x="6737350" y="639233"/>
            <a:ext cx="5880100" cy="3920067"/>
          </a:xfrm>
          <a:prstGeom prst="rect">
            <a:avLst/>
          </a:prstGeom>
        </p:spPr>
        <p:txBody>
          <a:bodyPr lIns="91439" tIns="45719" rIns="91439" bIns="45719" anchor="t">
            <a:noAutofit/>
          </a:bodyPr>
          <a:lstStyle/>
          <a:p>
            <a:pPr/>
          </a:p>
        </p:txBody>
      </p:sp>
      <p:sp>
        <p:nvSpPr>
          <p:cNvPr id="86" name="Image"/>
          <p:cNvSpPr/>
          <p:nvPr>
            <p:ph type="pic" idx="15"/>
          </p:nvPr>
        </p:nvSpPr>
        <p:spPr>
          <a:xfrm>
            <a:off x="-3400425" y="-127000"/>
            <a:ext cx="13525500" cy="9017000"/>
          </a:xfrm>
          <a:prstGeom prst="rect">
            <a:avLst/>
          </a:prstGeom>
        </p:spPr>
        <p:txBody>
          <a:bodyPr lIns="91439" tIns="45719" rIns="91439" bIns="45719" anchor="t">
            <a:noAutofit/>
          </a:bodyPr>
          <a:lstStyle/>
          <a:p>
            <a:pP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Programming…"/>
          <p:cNvSpPr txBox="1"/>
          <p:nvPr>
            <p:ph type="ctrTitle"/>
          </p:nvPr>
        </p:nvSpPr>
        <p:spPr>
          <a:xfrm>
            <a:off x="1270000" y="2146300"/>
            <a:ext cx="10464800" cy="3302000"/>
          </a:xfrm>
          <a:prstGeom prst="rect">
            <a:avLst/>
          </a:prstGeom>
        </p:spPr>
        <p:txBody>
          <a:bodyPr/>
          <a:lstStyle/>
          <a:p>
            <a:pPr/>
            <a:r>
              <a:t>Programming</a:t>
            </a:r>
          </a:p>
          <a:p>
            <a:pPr/>
            <a:r>
              <a:t>Merit Badge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Assembly Language"/>
          <p:cNvSpPr txBox="1"/>
          <p:nvPr>
            <p:ph type="ctrTitle"/>
          </p:nvPr>
        </p:nvSpPr>
        <p:spPr>
          <a:xfrm>
            <a:off x="430768" y="444293"/>
            <a:ext cx="12143264" cy="1280703"/>
          </a:xfrm>
          <a:prstGeom prst="rect">
            <a:avLst/>
          </a:prstGeom>
        </p:spPr>
        <p:txBody>
          <a:bodyPr/>
          <a:lstStyle>
            <a:lvl1pPr defTabSz="514095">
              <a:defRPr sz="7744"/>
            </a:lvl1pPr>
          </a:lstStyle>
          <a:p>
            <a:pPr/>
            <a:r>
              <a:t>Assembly Language</a:t>
            </a:r>
          </a:p>
        </p:txBody>
      </p:sp>
      <p:pic>
        <p:nvPicPr>
          <p:cNvPr id="150" name="Image" descr="Image"/>
          <p:cNvPicPr>
            <a:picLocks noChangeAspect="1"/>
          </p:cNvPicPr>
          <p:nvPr/>
        </p:nvPicPr>
        <p:blipFill>
          <a:blip r:embed="rId2">
            <a:extLst/>
          </a:blip>
          <a:stretch>
            <a:fillRect/>
          </a:stretch>
        </p:blipFill>
        <p:spPr>
          <a:xfrm>
            <a:off x="1066351" y="2054667"/>
            <a:ext cx="10872098" cy="709206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Basic"/>
          <p:cNvSpPr txBox="1"/>
          <p:nvPr>
            <p:ph type="ctrTitle"/>
          </p:nvPr>
        </p:nvSpPr>
        <p:spPr>
          <a:xfrm>
            <a:off x="430768" y="444293"/>
            <a:ext cx="12143264" cy="1280703"/>
          </a:xfrm>
          <a:prstGeom prst="rect">
            <a:avLst/>
          </a:prstGeom>
        </p:spPr>
        <p:txBody>
          <a:bodyPr/>
          <a:lstStyle>
            <a:lvl1pPr defTabSz="514095">
              <a:defRPr sz="7744"/>
            </a:lvl1pPr>
          </a:lstStyle>
          <a:p>
            <a:pPr/>
            <a:r>
              <a:t>Basic</a:t>
            </a:r>
          </a:p>
        </p:txBody>
      </p:sp>
      <p:pic>
        <p:nvPicPr>
          <p:cNvPr id="153" name="Image" descr="Image"/>
          <p:cNvPicPr>
            <a:picLocks noChangeAspect="1"/>
          </p:cNvPicPr>
          <p:nvPr/>
        </p:nvPicPr>
        <p:blipFill>
          <a:blip r:embed="rId2">
            <a:extLst/>
          </a:blip>
          <a:stretch>
            <a:fillRect/>
          </a:stretch>
        </p:blipFill>
        <p:spPr>
          <a:xfrm>
            <a:off x="2083109" y="2044653"/>
            <a:ext cx="8838582" cy="711209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Rectangle"/>
          <p:cNvSpPr/>
          <p:nvPr/>
        </p:nvSpPr>
        <p:spPr>
          <a:xfrm>
            <a:off x="532717" y="2532006"/>
            <a:ext cx="11939365" cy="5939354"/>
          </a:xfrm>
          <a:prstGeom prst="rect">
            <a:avLst/>
          </a:prstGeom>
          <a:solidFill>
            <a:srgbClr val="FFFFFF"/>
          </a:solidFill>
          <a:ln w="12700">
            <a:miter lim="400000"/>
          </a:ln>
        </p:spPr>
        <p:txBody>
          <a:bodyPr lIns="50800" tIns="50800" rIns="50800" bIns="50800" anchor="ctr"/>
          <a:lstStyle/>
          <a:p>
            <a:pPr>
              <a:defRPr sz="2600"/>
            </a:pPr>
          </a:p>
        </p:txBody>
      </p:sp>
      <p:sp>
        <p:nvSpPr>
          <p:cNvPr id="156" name="C"/>
          <p:cNvSpPr txBox="1"/>
          <p:nvPr>
            <p:ph type="ctrTitle"/>
          </p:nvPr>
        </p:nvSpPr>
        <p:spPr>
          <a:xfrm>
            <a:off x="430768" y="423822"/>
            <a:ext cx="12143264" cy="1280703"/>
          </a:xfrm>
          <a:prstGeom prst="rect">
            <a:avLst/>
          </a:prstGeom>
        </p:spPr>
        <p:txBody>
          <a:bodyPr/>
          <a:lstStyle>
            <a:lvl1pPr defTabSz="514095">
              <a:defRPr sz="7744"/>
            </a:lvl1pPr>
          </a:lstStyle>
          <a:p>
            <a:pPr/>
            <a:r>
              <a:t>C</a:t>
            </a:r>
          </a:p>
        </p:txBody>
      </p:sp>
      <p:pic>
        <p:nvPicPr>
          <p:cNvPr id="157" name="Image" descr="Image"/>
          <p:cNvPicPr>
            <a:picLocks noChangeAspect="1"/>
          </p:cNvPicPr>
          <p:nvPr/>
        </p:nvPicPr>
        <p:blipFill>
          <a:blip r:embed="rId2">
            <a:extLst/>
          </a:blip>
          <a:stretch>
            <a:fillRect/>
          </a:stretch>
        </p:blipFill>
        <p:spPr>
          <a:xfrm>
            <a:off x="1162049" y="2391375"/>
            <a:ext cx="10680701" cy="59944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
          <p:cNvSpPr txBox="1"/>
          <p:nvPr>
            <p:ph type="ctrTitle"/>
          </p:nvPr>
        </p:nvSpPr>
        <p:spPr>
          <a:xfrm>
            <a:off x="430768" y="423822"/>
            <a:ext cx="12143264" cy="1280703"/>
          </a:xfrm>
          <a:prstGeom prst="rect">
            <a:avLst/>
          </a:prstGeom>
        </p:spPr>
        <p:txBody>
          <a:bodyPr/>
          <a:lstStyle>
            <a:lvl1pPr defTabSz="514095">
              <a:defRPr sz="7744"/>
            </a:lvl1pPr>
          </a:lstStyle>
          <a:p>
            <a:pPr/>
            <a:r>
              <a:t>C++</a:t>
            </a:r>
          </a:p>
        </p:txBody>
      </p:sp>
      <p:pic>
        <p:nvPicPr>
          <p:cNvPr id="160" name="Image" descr="Image"/>
          <p:cNvPicPr>
            <a:picLocks noChangeAspect="1"/>
          </p:cNvPicPr>
          <p:nvPr/>
        </p:nvPicPr>
        <p:blipFill>
          <a:blip r:embed="rId2">
            <a:extLst/>
          </a:blip>
          <a:stretch>
            <a:fillRect/>
          </a:stretch>
        </p:blipFill>
        <p:spPr>
          <a:xfrm>
            <a:off x="623829" y="2513414"/>
            <a:ext cx="11757142" cy="581558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HTML"/>
          <p:cNvSpPr txBox="1"/>
          <p:nvPr>
            <p:ph type="ctrTitle"/>
          </p:nvPr>
        </p:nvSpPr>
        <p:spPr>
          <a:xfrm>
            <a:off x="430768" y="423822"/>
            <a:ext cx="12143264" cy="1280703"/>
          </a:xfrm>
          <a:prstGeom prst="rect">
            <a:avLst/>
          </a:prstGeom>
        </p:spPr>
        <p:txBody>
          <a:bodyPr/>
          <a:lstStyle>
            <a:lvl1pPr defTabSz="514095">
              <a:defRPr sz="7744"/>
            </a:lvl1pPr>
          </a:lstStyle>
          <a:p>
            <a:pPr/>
            <a:r>
              <a:t>HTML</a:t>
            </a:r>
          </a:p>
        </p:txBody>
      </p:sp>
      <p:pic>
        <p:nvPicPr>
          <p:cNvPr id="163" name="Image" descr="Image"/>
          <p:cNvPicPr>
            <a:picLocks noChangeAspect="1"/>
          </p:cNvPicPr>
          <p:nvPr/>
        </p:nvPicPr>
        <p:blipFill>
          <a:blip r:embed="rId2">
            <a:extLst/>
          </a:blip>
          <a:stretch>
            <a:fillRect/>
          </a:stretch>
        </p:blipFill>
        <p:spPr>
          <a:xfrm>
            <a:off x="1122639" y="1921247"/>
            <a:ext cx="10759522" cy="706595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Java (C#)"/>
          <p:cNvSpPr txBox="1"/>
          <p:nvPr>
            <p:ph type="ctrTitle"/>
          </p:nvPr>
        </p:nvSpPr>
        <p:spPr>
          <a:xfrm>
            <a:off x="430768" y="116757"/>
            <a:ext cx="12143264" cy="1280703"/>
          </a:xfrm>
          <a:prstGeom prst="rect">
            <a:avLst/>
          </a:prstGeom>
        </p:spPr>
        <p:txBody>
          <a:bodyPr/>
          <a:lstStyle>
            <a:lvl1pPr defTabSz="514095">
              <a:defRPr sz="7744"/>
            </a:lvl1pPr>
          </a:lstStyle>
          <a:p>
            <a:pPr/>
            <a:r>
              <a:t>Java (C#)</a:t>
            </a:r>
          </a:p>
        </p:txBody>
      </p:sp>
      <p:pic>
        <p:nvPicPr>
          <p:cNvPr id="166" name="Image" descr="Image"/>
          <p:cNvPicPr>
            <a:picLocks noChangeAspect="1"/>
          </p:cNvPicPr>
          <p:nvPr/>
        </p:nvPicPr>
        <p:blipFill>
          <a:blip r:embed="rId2">
            <a:extLst/>
          </a:blip>
          <a:stretch>
            <a:fillRect/>
          </a:stretch>
        </p:blipFill>
        <p:spPr>
          <a:xfrm>
            <a:off x="695701" y="2734043"/>
            <a:ext cx="11613398" cy="97536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Python"/>
          <p:cNvSpPr txBox="1"/>
          <p:nvPr>
            <p:ph type="ctrTitle"/>
          </p:nvPr>
        </p:nvSpPr>
        <p:spPr>
          <a:xfrm>
            <a:off x="430768" y="423822"/>
            <a:ext cx="12143264" cy="1280703"/>
          </a:xfrm>
          <a:prstGeom prst="rect">
            <a:avLst/>
          </a:prstGeom>
        </p:spPr>
        <p:txBody>
          <a:bodyPr/>
          <a:lstStyle>
            <a:lvl1pPr defTabSz="514095">
              <a:defRPr sz="7744"/>
            </a:lvl1pPr>
          </a:lstStyle>
          <a:p>
            <a:pPr/>
            <a:r>
              <a:t>Python</a:t>
            </a:r>
          </a:p>
        </p:txBody>
      </p:sp>
      <p:pic>
        <p:nvPicPr>
          <p:cNvPr id="169" name="Image" descr="Image"/>
          <p:cNvPicPr>
            <a:picLocks noChangeAspect="1"/>
          </p:cNvPicPr>
          <p:nvPr/>
        </p:nvPicPr>
        <p:blipFill>
          <a:blip r:embed="rId2">
            <a:extLst/>
          </a:blip>
          <a:stretch>
            <a:fillRect/>
          </a:stretch>
        </p:blipFill>
        <p:spPr>
          <a:xfrm>
            <a:off x="1887270" y="2144820"/>
            <a:ext cx="9230260" cy="691176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Java Script"/>
          <p:cNvSpPr txBox="1"/>
          <p:nvPr>
            <p:ph type="ctrTitle"/>
          </p:nvPr>
        </p:nvSpPr>
        <p:spPr>
          <a:xfrm>
            <a:off x="430768" y="423822"/>
            <a:ext cx="12143264" cy="1280703"/>
          </a:xfrm>
          <a:prstGeom prst="rect">
            <a:avLst/>
          </a:prstGeom>
        </p:spPr>
        <p:txBody>
          <a:bodyPr/>
          <a:lstStyle>
            <a:lvl1pPr defTabSz="514095">
              <a:defRPr sz="7744"/>
            </a:lvl1pPr>
          </a:lstStyle>
          <a:p>
            <a:pPr/>
            <a:r>
              <a:t>Java Script</a:t>
            </a:r>
          </a:p>
        </p:txBody>
      </p:sp>
      <p:pic>
        <p:nvPicPr>
          <p:cNvPr id="172" name="Image" descr="Image"/>
          <p:cNvPicPr>
            <a:picLocks noChangeAspect="1"/>
          </p:cNvPicPr>
          <p:nvPr/>
        </p:nvPicPr>
        <p:blipFill>
          <a:blip r:embed="rId2">
            <a:extLst/>
          </a:blip>
          <a:stretch>
            <a:fillRect/>
          </a:stretch>
        </p:blipFill>
        <p:spPr>
          <a:xfrm>
            <a:off x="993183" y="2266287"/>
            <a:ext cx="11018434" cy="631055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PHP"/>
          <p:cNvSpPr txBox="1"/>
          <p:nvPr>
            <p:ph type="ctrTitle"/>
          </p:nvPr>
        </p:nvSpPr>
        <p:spPr>
          <a:xfrm>
            <a:off x="430768" y="423822"/>
            <a:ext cx="12143264" cy="1280703"/>
          </a:xfrm>
          <a:prstGeom prst="rect">
            <a:avLst/>
          </a:prstGeom>
        </p:spPr>
        <p:txBody>
          <a:bodyPr/>
          <a:lstStyle>
            <a:lvl1pPr defTabSz="514095">
              <a:defRPr sz="7744"/>
            </a:lvl1pPr>
          </a:lstStyle>
          <a:p>
            <a:pPr/>
            <a:r>
              <a:t>PHP</a:t>
            </a:r>
          </a:p>
        </p:txBody>
      </p:sp>
      <p:pic>
        <p:nvPicPr>
          <p:cNvPr id="175" name="Image" descr="Image"/>
          <p:cNvPicPr>
            <a:picLocks noChangeAspect="1"/>
          </p:cNvPicPr>
          <p:nvPr/>
        </p:nvPicPr>
        <p:blipFill>
          <a:blip r:embed="rId2">
            <a:extLst/>
          </a:blip>
          <a:stretch>
            <a:fillRect/>
          </a:stretch>
        </p:blipFill>
        <p:spPr>
          <a:xfrm>
            <a:off x="780822" y="2552931"/>
            <a:ext cx="11443156" cy="6095538"/>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Image" descr="Image"/>
          <p:cNvPicPr>
            <a:picLocks noChangeAspect="1"/>
          </p:cNvPicPr>
          <p:nvPr/>
        </p:nvPicPr>
        <p:blipFill>
          <a:blip r:embed="rId2">
            <a:extLst/>
          </a:blip>
          <a:stretch>
            <a:fillRect/>
          </a:stretch>
        </p:blipFill>
        <p:spPr>
          <a:xfrm>
            <a:off x="620289" y="2145779"/>
            <a:ext cx="11764222" cy="6909842"/>
          </a:xfrm>
          <a:prstGeom prst="rect">
            <a:avLst/>
          </a:prstGeom>
          <a:ln w="12700">
            <a:miter lim="400000"/>
          </a:ln>
        </p:spPr>
      </p:pic>
      <p:sp>
        <p:nvSpPr>
          <p:cNvPr id="178" name="Ruby"/>
          <p:cNvSpPr txBox="1"/>
          <p:nvPr>
            <p:ph type="ctrTitle"/>
          </p:nvPr>
        </p:nvSpPr>
        <p:spPr>
          <a:xfrm>
            <a:off x="430768" y="423822"/>
            <a:ext cx="12143264" cy="1280703"/>
          </a:xfrm>
          <a:prstGeom prst="rect">
            <a:avLst/>
          </a:prstGeom>
        </p:spPr>
        <p:txBody>
          <a:bodyPr/>
          <a:lstStyle>
            <a:lvl1pPr defTabSz="514095">
              <a:defRPr sz="7744"/>
            </a:lvl1pPr>
          </a:lstStyle>
          <a:p>
            <a:pPr/>
            <a:r>
              <a:t>Ruby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4" name="Rectangle"/>
          <p:cNvGrpSpPr/>
          <p:nvPr/>
        </p:nvGrpSpPr>
        <p:grpSpPr>
          <a:xfrm>
            <a:off x="1503422" y="-1666985"/>
            <a:ext cx="9997955" cy="11445963"/>
            <a:chOff x="0" y="0"/>
            <a:chExt cx="9997954" cy="11445961"/>
          </a:xfrm>
        </p:grpSpPr>
        <p:sp>
          <p:nvSpPr>
            <p:cNvPr id="123" name="Rectangle"/>
            <p:cNvSpPr/>
            <p:nvPr/>
          </p:nvSpPr>
          <p:spPr>
            <a:xfrm>
              <a:off x="25400" y="25400"/>
              <a:ext cx="9947155" cy="11395162"/>
            </a:xfrm>
            <a:prstGeom prst="rect">
              <a:avLst/>
            </a:prstGeom>
            <a:solidFill>
              <a:srgbClr val="FFFFFF"/>
            </a:solidFill>
            <a:ln>
              <a:noFill/>
            </a:ln>
            <a:effectLst/>
          </p:spPr>
          <p:txBody>
            <a:bodyPr wrap="square" lIns="50800" tIns="50800" rIns="50800" bIns="50800" numCol="1" anchor="ctr">
              <a:noAutofit/>
            </a:bodyPr>
            <a:lstStyle/>
            <a:p>
              <a:pPr>
                <a:defRPr sz="2600"/>
              </a:pPr>
            </a:p>
          </p:txBody>
        </p:sp>
        <p:pic>
          <p:nvPicPr>
            <p:cNvPr id="122" name="Rectangle" descr="Rectangle"/>
            <p:cNvPicPr>
              <a:picLocks noChangeAspect="0"/>
            </p:cNvPicPr>
            <p:nvPr/>
          </p:nvPicPr>
          <p:blipFill>
            <a:blip r:embed="rId2">
              <a:extLst/>
            </a:blip>
            <a:stretch>
              <a:fillRect/>
            </a:stretch>
          </p:blipFill>
          <p:spPr>
            <a:xfrm>
              <a:off x="-1" y="-1"/>
              <a:ext cx="9997955" cy="11445962"/>
            </a:xfrm>
            <a:prstGeom prst="rect">
              <a:avLst/>
            </a:prstGeom>
            <a:effectLst/>
          </p:spPr>
        </p:pic>
      </p:grpSp>
      <p:pic>
        <p:nvPicPr>
          <p:cNvPr id="125" name="100-055_WB.pdf" descr="100-055_WB.pdf"/>
          <p:cNvPicPr>
            <a:picLocks noChangeAspect="1"/>
          </p:cNvPicPr>
          <p:nvPr/>
        </p:nvPicPr>
        <p:blipFill>
          <a:blip r:embed="rId3">
            <a:extLst/>
          </a:blip>
          <a:stretch>
            <a:fillRect/>
          </a:stretch>
        </p:blipFill>
        <p:spPr>
          <a:xfrm>
            <a:off x="1584923" y="-192886"/>
            <a:ext cx="9834954" cy="12727588"/>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Name 3 programmed…"/>
          <p:cNvSpPr txBox="1"/>
          <p:nvPr>
            <p:ph type="ctrTitle"/>
          </p:nvPr>
        </p:nvSpPr>
        <p:spPr>
          <a:xfrm>
            <a:off x="-88273" y="2494307"/>
            <a:ext cx="13181347" cy="4159163"/>
          </a:xfrm>
          <a:prstGeom prst="rect">
            <a:avLst/>
          </a:prstGeom>
        </p:spPr>
        <p:txBody>
          <a:bodyPr/>
          <a:lstStyle/>
          <a:p>
            <a:pPr/>
            <a:r>
              <a:t>Name 3 programmed</a:t>
            </a:r>
          </a:p>
          <a:p>
            <a:pPr/>
            <a:r>
              <a:t>devices you use</a:t>
            </a:r>
          </a:p>
          <a:p>
            <a:pPr/>
            <a:r>
              <a:t>every day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Intellectual Property"/>
          <p:cNvSpPr txBox="1"/>
          <p:nvPr>
            <p:ph type="ctrTitle"/>
          </p:nvPr>
        </p:nvSpPr>
        <p:spPr>
          <a:xfrm>
            <a:off x="430768" y="399932"/>
            <a:ext cx="12143264" cy="1280703"/>
          </a:xfrm>
          <a:prstGeom prst="rect">
            <a:avLst/>
          </a:prstGeom>
        </p:spPr>
        <p:txBody>
          <a:bodyPr/>
          <a:lstStyle>
            <a:lvl1pPr defTabSz="496570">
              <a:defRPr sz="7480"/>
            </a:lvl1pPr>
          </a:lstStyle>
          <a:p>
            <a:pPr/>
            <a:r>
              <a:t>Intellectual Property</a:t>
            </a:r>
          </a:p>
        </p:txBody>
      </p:sp>
      <p:sp>
        <p:nvSpPr>
          <p:cNvPr id="183" name="Software ideas are easily replicated…"/>
          <p:cNvSpPr txBox="1"/>
          <p:nvPr/>
        </p:nvSpPr>
        <p:spPr>
          <a:xfrm>
            <a:off x="882644" y="3667222"/>
            <a:ext cx="11812700" cy="76271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561473" indent="-561473" algn="l">
              <a:buSzPct val="75000"/>
              <a:buChar char="•"/>
              <a:defRPr sz="4800">
                <a:latin typeface="Courier"/>
                <a:ea typeface="Courier"/>
                <a:cs typeface="Courier"/>
                <a:sym typeface="Courier"/>
              </a:defRPr>
            </a:pPr>
            <a:r>
              <a:t>Software ideas are easily replicated</a:t>
            </a:r>
          </a:p>
          <a:p>
            <a:pPr marL="561473" indent="-561473" algn="l">
              <a:buSzPct val="75000"/>
              <a:buChar char="•"/>
              <a:defRPr sz="4800">
                <a:latin typeface="Courier"/>
                <a:ea typeface="Courier"/>
                <a:cs typeface="Courier"/>
                <a:sym typeface="Courier"/>
              </a:defRPr>
            </a:pPr>
            <a:r>
              <a:t>Patents and copyrights protect?</a:t>
            </a:r>
          </a:p>
          <a:p>
            <a:pPr marL="561473" indent="-561473" algn="l">
              <a:buSzPct val="75000"/>
              <a:buChar char="•"/>
              <a:defRPr sz="4800">
                <a:latin typeface="Courier"/>
                <a:ea typeface="Courier"/>
                <a:cs typeface="Courier"/>
                <a:sym typeface="Courier"/>
              </a:defRPr>
            </a:pPr>
            <a:r>
              <a:t>Need to protect R&amp;D</a:t>
            </a:r>
          </a:p>
        </p:txBody>
      </p:sp>
      <p:sp>
        <p:nvSpPr>
          <p:cNvPr id="184" name="Software Patents and Copyrights"/>
          <p:cNvSpPr txBox="1"/>
          <p:nvPr/>
        </p:nvSpPr>
        <p:spPr>
          <a:xfrm>
            <a:off x="430768" y="1749180"/>
            <a:ext cx="12143264" cy="8321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321310">
              <a:defRPr sz="4840">
                <a:latin typeface="Courier"/>
                <a:ea typeface="Courier"/>
                <a:cs typeface="Courier"/>
                <a:sym typeface="Courier"/>
              </a:defRPr>
            </a:lvl1pPr>
          </a:lstStyle>
          <a:p>
            <a:pPr/>
            <a:r>
              <a:t>Software Patents and Copyrights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Intellectual Property"/>
          <p:cNvSpPr txBox="1"/>
          <p:nvPr>
            <p:ph type="ctrTitle"/>
          </p:nvPr>
        </p:nvSpPr>
        <p:spPr>
          <a:xfrm>
            <a:off x="430768" y="399932"/>
            <a:ext cx="12143264" cy="1280703"/>
          </a:xfrm>
          <a:prstGeom prst="rect">
            <a:avLst/>
          </a:prstGeom>
        </p:spPr>
        <p:txBody>
          <a:bodyPr/>
          <a:lstStyle>
            <a:lvl1pPr defTabSz="496570">
              <a:defRPr sz="7480"/>
            </a:lvl1pPr>
          </a:lstStyle>
          <a:p>
            <a:pPr/>
            <a:r>
              <a:t>Intellectual Property</a:t>
            </a:r>
          </a:p>
        </p:txBody>
      </p:sp>
      <p:sp>
        <p:nvSpPr>
          <p:cNvPr id="187" name="Commercial…"/>
          <p:cNvSpPr txBox="1"/>
          <p:nvPr/>
        </p:nvSpPr>
        <p:spPr>
          <a:xfrm>
            <a:off x="4098672" y="3319215"/>
            <a:ext cx="8410354" cy="76271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561473" indent="-561473" algn="l">
              <a:buSzPct val="75000"/>
              <a:buChar char="•"/>
              <a:defRPr sz="4800">
                <a:latin typeface="Courier"/>
                <a:ea typeface="Courier"/>
                <a:cs typeface="Courier"/>
                <a:sym typeface="Courier"/>
              </a:defRPr>
            </a:pPr>
            <a:r>
              <a:t>Commercial</a:t>
            </a:r>
          </a:p>
          <a:p>
            <a:pPr marL="561473" indent="-561473" algn="l">
              <a:buSzPct val="75000"/>
              <a:buChar char="•"/>
              <a:defRPr sz="4800">
                <a:latin typeface="Courier"/>
                <a:ea typeface="Courier"/>
                <a:cs typeface="Courier"/>
                <a:sym typeface="Courier"/>
              </a:defRPr>
            </a:pPr>
            <a:r>
              <a:t>Demo</a:t>
            </a:r>
          </a:p>
          <a:p>
            <a:pPr marL="561473" indent="-561473" algn="l">
              <a:buSzPct val="75000"/>
              <a:buChar char="•"/>
              <a:defRPr sz="4800">
                <a:latin typeface="Courier"/>
                <a:ea typeface="Courier"/>
                <a:cs typeface="Courier"/>
                <a:sym typeface="Courier"/>
              </a:defRPr>
            </a:pPr>
            <a:r>
              <a:t>Shareware</a:t>
            </a:r>
          </a:p>
          <a:p>
            <a:pPr marL="561473" indent="-561473" algn="l">
              <a:buSzPct val="75000"/>
              <a:buChar char="•"/>
              <a:defRPr sz="4800">
                <a:latin typeface="Courier"/>
                <a:ea typeface="Courier"/>
                <a:cs typeface="Courier"/>
                <a:sym typeface="Courier"/>
              </a:defRPr>
            </a:pPr>
            <a:r>
              <a:t>Freeware </a:t>
            </a:r>
          </a:p>
          <a:p>
            <a:pPr marL="561473" indent="-561473" algn="l">
              <a:buSzPct val="75000"/>
              <a:buChar char="•"/>
              <a:defRPr sz="4800">
                <a:latin typeface="Courier"/>
                <a:ea typeface="Courier"/>
                <a:cs typeface="Courier"/>
                <a:sym typeface="Courier"/>
              </a:defRPr>
            </a:pPr>
            <a:r>
              <a:t>Crippleware</a:t>
            </a:r>
          </a:p>
          <a:p>
            <a:pPr marL="561473" indent="-561473" algn="l">
              <a:buSzPct val="75000"/>
              <a:buChar char="•"/>
              <a:defRPr sz="4800">
                <a:latin typeface="Courier"/>
                <a:ea typeface="Courier"/>
                <a:cs typeface="Courier"/>
                <a:sym typeface="Courier"/>
              </a:defRPr>
            </a:pPr>
            <a:r>
              <a:t>Fremium</a:t>
            </a:r>
          </a:p>
          <a:p>
            <a:pPr marL="561473" indent="-561473" algn="l">
              <a:buSzPct val="75000"/>
              <a:buChar char="•"/>
              <a:defRPr sz="4800">
                <a:latin typeface="Courier"/>
                <a:ea typeface="Courier"/>
                <a:cs typeface="Courier"/>
                <a:sym typeface="Courier"/>
              </a:defRPr>
            </a:pPr>
            <a:r>
              <a:t>Open Source</a:t>
            </a:r>
          </a:p>
        </p:txBody>
      </p:sp>
      <p:sp>
        <p:nvSpPr>
          <p:cNvPr id="188" name="Software Licenses"/>
          <p:cNvSpPr txBox="1"/>
          <p:nvPr/>
        </p:nvSpPr>
        <p:spPr>
          <a:xfrm>
            <a:off x="430768" y="1749180"/>
            <a:ext cx="12143264" cy="8321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321310">
              <a:defRPr sz="4840">
                <a:latin typeface="Courier"/>
                <a:ea typeface="Courier"/>
                <a:cs typeface="Courier"/>
                <a:sym typeface="Courier"/>
              </a:defRPr>
            </a:lvl1pPr>
          </a:lstStyle>
          <a:p>
            <a:pPr/>
            <a:r>
              <a:t>Software Licenses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3 Projects"/>
          <p:cNvSpPr txBox="1"/>
          <p:nvPr>
            <p:ph type="ctrTitle"/>
          </p:nvPr>
        </p:nvSpPr>
        <p:spPr>
          <a:xfrm>
            <a:off x="430768" y="686526"/>
            <a:ext cx="12143264" cy="1280703"/>
          </a:xfrm>
          <a:prstGeom prst="rect">
            <a:avLst/>
          </a:prstGeom>
        </p:spPr>
        <p:txBody>
          <a:bodyPr/>
          <a:lstStyle>
            <a:lvl1pPr defTabSz="514095">
              <a:defRPr sz="7744"/>
            </a:lvl1pPr>
          </a:lstStyle>
          <a:p>
            <a:pPr/>
            <a:r>
              <a:t>3 Projects</a:t>
            </a:r>
          </a:p>
        </p:txBody>
      </p:sp>
      <p:sp>
        <p:nvSpPr>
          <p:cNvPr id="191" name="Logo www.calormen.com…"/>
          <p:cNvSpPr txBox="1"/>
          <p:nvPr/>
        </p:nvSpPr>
        <p:spPr>
          <a:xfrm>
            <a:off x="2009003" y="2807440"/>
            <a:ext cx="9805634" cy="76271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834189" indent="-834189" algn="l">
              <a:buSzPct val="100000"/>
              <a:buAutoNum type="arabicPeriod" startAt="1"/>
              <a:defRPr sz="4800">
                <a:latin typeface="Courier"/>
                <a:ea typeface="Courier"/>
                <a:cs typeface="Courier"/>
                <a:sym typeface="Courier"/>
              </a:defRPr>
            </a:pPr>
            <a:r>
              <a:t>Logo www.calormen.com</a:t>
            </a:r>
          </a:p>
          <a:p>
            <a:pPr marL="834189" indent="-834189" algn="l">
              <a:buSzPct val="100000"/>
              <a:buAutoNum type="arabicPeriod" startAt="1"/>
              <a:defRPr sz="4800">
                <a:latin typeface="Courier"/>
                <a:ea typeface="Courier"/>
                <a:cs typeface="Courier"/>
                <a:sym typeface="Courier"/>
              </a:defRPr>
            </a:pPr>
            <a:r>
              <a:t>JSFiddle jsfiddle.net/9exsjkLv</a:t>
            </a:r>
          </a:p>
          <a:p>
            <a:pPr marL="834189" indent="-834189" algn="l">
              <a:buSzPct val="100000"/>
              <a:buAutoNum type="arabicPeriod" startAt="1"/>
              <a:defRPr sz="4800">
                <a:latin typeface="Courier"/>
                <a:ea typeface="Courier"/>
                <a:cs typeface="Courier"/>
                <a:sym typeface="Courier"/>
              </a:defRPr>
            </a:pPr>
            <a:r>
              <a:t>gamesalad</a:t>
            </a:r>
          </a:p>
          <a:p>
            <a:pPr algn="l">
              <a:defRPr sz="4800">
                <a:latin typeface="Courier"/>
                <a:ea typeface="Courier"/>
                <a:cs typeface="Courier"/>
                <a:sym typeface="Courier"/>
              </a:defRPr>
            </a:pPr>
            <a:r>
              <a:t>CraftStudio</a:t>
            </a:r>
          </a:p>
          <a:p>
            <a:pPr algn="l">
              <a:defRPr sz="4800">
                <a:latin typeface="Courier"/>
                <a:ea typeface="Courier"/>
                <a:cs typeface="Courier"/>
                <a:sym typeface="Courier"/>
              </a:defRPr>
            </a:pPr>
            <a:r>
              <a:t>Construct 2</a:t>
            </a:r>
          </a:p>
          <a:p>
            <a:pPr algn="l">
              <a:defRPr sz="4800">
                <a:latin typeface="Courier"/>
                <a:ea typeface="Courier"/>
                <a:cs typeface="Courier"/>
                <a:sym typeface="Courier"/>
              </a:defRPr>
            </a:pPr>
            <a:r>
              <a:t>GameMaker: Studio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Computer Injuries"/>
          <p:cNvSpPr txBox="1"/>
          <p:nvPr>
            <p:ph type="ctrTitle"/>
          </p:nvPr>
        </p:nvSpPr>
        <p:spPr>
          <a:xfrm>
            <a:off x="1270000" y="751358"/>
            <a:ext cx="10464800" cy="1280703"/>
          </a:xfrm>
          <a:prstGeom prst="rect">
            <a:avLst/>
          </a:prstGeom>
        </p:spPr>
        <p:txBody>
          <a:bodyPr/>
          <a:lstStyle>
            <a:lvl1pPr defTabSz="514095">
              <a:defRPr sz="7744"/>
            </a:lvl1pPr>
          </a:lstStyle>
          <a:p>
            <a:pPr/>
            <a:r>
              <a:t>Computer Injuries</a:t>
            </a:r>
          </a:p>
        </p:txBody>
      </p:sp>
      <p:sp>
        <p:nvSpPr>
          <p:cNvPr id="128" name="Repetitive Stress Injuries…"/>
          <p:cNvSpPr txBox="1"/>
          <p:nvPr/>
        </p:nvSpPr>
        <p:spPr>
          <a:xfrm>
            <a:off x="596050" y="2892743"/>
            <a:ext cx="11812700" cy="7627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561473" indent="-561473" algn="l">
              <a:buSzPct val="75000"/>
              <a:buChar char="•"/>
              <a:defRPr sz="4800">
                <a:latin typeface="Courier"/>
                <a:ea typeface="Courier"/>
                <a:cs typeface="Courier"/>
                <a:sym typeface="Courier"/>
              </a:defRPr>
            </a:pPr>
            <a:r>
              <a:t>Repetitive Stress Injuries</a:t>
            </a:r>
          </a:p>
          <a:p>
            <a:pPr marL="561473" indent="-561473" algn="l">
              <a:buSzPct val="75000"/>
              <a:buChar char="•"/>
              <a:defRPr sz="4800">
                <a:latin typeface="Courier"/>
                <a:ea typeface="Courier"/>
                <a:cs typeface="Courier"/>
                <a:sym typeface="Courier"/>
              </a:defRPr>
            </a:pPr>
            <a:r>
              <a:t>Carpal Tunnel</a:t>
            </a:r>
          </a:p>
          <a:p>
            <a:pPr marL="561473" indent="-561473" algn="l">
              <a:buSzPct val="75000"/>
              <a:buChar char="•"/>
              <a:defRPr sz="4800">
                <a:latin typeface="Courier"/>
                <a:ea typeface="Courier"/>
                <a:cs typeface="Courier"/>
                <a:sym typeface="Courier"/>
              </a:defRPr>
            </a:pPr>
            <a:r>
              <a:t>Eyestrain</a:t>
            </a:r>
          </a:p>
          <a:p>
            <a:pPr marL="561473" indent="-561473" algn="l">
              <a:buSzPct val="75000"/>
              <a:buChar char="•"/>
              <a:defRPr sz="4800">
                <a:latin typeface="Courier"/>
                <a:ea typeface="Courier"/>
                <a:cs typeface="Courier"/>
                <a:sym typeface="Courier"/>
              </a:defRPr>
            </a:pPr>
            <a:r>
              <a:t>Back Pain</a:t>
            </a:r>
          </a:p>
          <a:p>
            <a:pPr marL="561473" indent="-561473" algn="l">
              <a:buSzPct val="75000"/>
              <a:buChar char="•"/>
              <a:defRPr sz="4800">
                <a:latin typeface="Courier"/>
                <a:ea typeface="Courier"/>
                <a:cs typeface="Courier"/>
                <a:sym typeface="Courier"/>
              </a:defRPr>
            </a:pPr>
            <a:r>
              <a:t>Neck Pain</a:t>
            </a:r>
          </a:p>
          <a:p>
            <a:pPr marL="561473" indent="-561473" algn="l">
              <a:buSzPct val="75000"/>
              <a:buChar char="•"/>
              <a:defRPr sz="4800">
                <a:latin typeface="Courier"/>
                <a:ea typeface="Courier"/>
                <a:cs typeface="Courier"/>
                <a:sym typeface="Courier"/>
              </a:defRPr>
            </a:pPr>
            <a:r>
              <a:t>Obesity</a:t>
            </a:r>
          </a:p>
          <a:p>
            <a:pPr>
              <a:defRPr sz="4800">
                <a:latin typeface="Courier"/>
                <a:ea typeface="Courier"/>
                <a:cs typeface="Courier"/>
                <a:sym typeface="Courier"/>
              </a:defRPr>
            </a:pPr>
          </a:p>
          <a:p>
            <a:pPr>
              <a:defRPr sz="4800">
                <a:latin typeface="Courier"/>
                <a:ea typeface="Courier"/>
                <a:cs typeface="Courier"/>
                <a:sym typeface="Courier"/>
              </a:defRPr>
            </a:pPr>
            <a:r>
              <a:t>“Sitting is the new cancer”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Quick History Of…"/>
          <p:cNvSpPr txBox="1"/>
          <p:nvPr>
            <p:ph type="ctrTitle"/>
          </p:nvPr>
        </p:nvSpPr>
        <p:spPr>
          <a:xfrm>
            <a:off x="1270000" y="3238964"/>
            <a:ext cx="10464800" cy="2499313"/>
          </a:xfrm>
          <a:prstGeom prst="rect">
            <a:avLst/>
          </a:prstGeom>
        </p:spPr>
        <p:txBody>
          <a:bodyPr/>
          <a:lstStyle/>
          <a:p>
            <a:pPr defTabSz="519937">
              <a:defRPr sz="7832"/>
            </a:pPr>
            <a:r>
              <a:t>Quick History Of</a:t>
            </a:r>
          </a:p>
          <a:p>
            <a:pPr defTabSz="519937">
              <a:defRPr sz="7832"/>
            </a:pPr>
            <a:r>
              <a:t>Programming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Machine Code…"/>
          <p:cNvSpPr txBox="1"/>
          <p:nvPr>
            <p:ph type="ctrTitle"/>
          </p:nvPr>
        </p:nvSpPr>
        <p:spPr>
          <a:xfrm>
            <a:off x="1270000" y="42260"/>
            <a:ext cx="10464800" cy="2600534"/>
          </a:xfrm>
          <a:prstGeom prst="rect">
            <a:avLst/>
          </a:prstGeom>
        </p:spPr>
        <p:txBody>
          <a:bodyPr/>
          <a:lstStyle/>
          <a:p>
            <a:pPr defTabSz="362204">
              <a:defRPr sz="5456"/>
            </a:pPr>
            <a:r>
              <a:t>Machine Code</a:t>
            </a:r>
          </a:p>
          <a:p>
            <a:pPr defTabSz="362204">
              <a:defRPr sz="5456"/>
            </a:pPr>
            <a:r>
              <a:t>Assembly Language</a:t>
            </a:r>
          </a:p>
          <a:p>
            <a:pPr defTabSz="362204">
              <a:defRPr sz="5456"/>
            </a:pPr>
            <a:r>
              <a:t>1940-</a:t>
            </a:r>
          </a:p>
        </p:txBody>
      </p:sp>
      <p:pic>
        <p:nvPicPr>
          <p:cNvPr id="133" name="Image" descr="Image"/>
          <p:cNvPicPr>
            <a:picLocks noChangeAspect="1"/>
          </p:cNvPicPr>
          <p:nvPr/>
        </p:nvPicPr>
        <p:blipFill>
          <a:blip r:embed="rId2">
            <a:extLst/>
          </a:blip>
          <a:srcRect l="0" t="0" r="14575" b="0"/>
          <a:stretch>
            <a:fillRect/>
          </a:stretch>
        </p:blipFill>
        <p:spPr>
          <a:xfrm>
            <a:off x="2737069" y="2800660"/>
            <a:ext cx="8085213" cy="650049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Image" descr="Image"/>
          <p:cNvPicPr>
            <a:picLocks noChangeAspect="1"/>
          </p:cNvPicPr>
          <p:nvPr/>
        </p:nvPicPr>
        <p:blipFill>
          <a:blip r:embed="rId2">
            <a:extLst/>
          </a:blip>
          <a:stretch>
            <a:fillRect/>
          </a:stretch>
        </p:blipFill>
        <p:spPr>
          <a:xfrm>
            <a:off x="630139" y="1537641"/>
            <a:ext cx="11744522" cy="9218279"/>
          </a:xfrm>
          <a:prstGeom prst="rect">
            <a:avLst/>
          </a:prstGeom>
          <a:ln w="12700">
            <a:miter lim="400000"/>
          </a:ln>
        </p:spPr>
      </p:pic>
      <p:sp>
        <p:nvSpPr>
          <p:cNvPr id="136" name="Compiled Languages…"/>
          <p:cNvSpPr txBox="1"/>
          <p:nvPr>
            <p:ph type="ctrTitle"/>
          </p:nvPr>
        </p:nvSpPr>
        <p:spPr>
          <a:xfrm>
            <a:off x="866960" y="382824"/>
            <a:ext cx="11270880" cy="2499313"/>
          </a:xfrm>
          <a:prstGeom prst="rect">
            <a:avLst/>
          </a:prstGeom>
        </p:spPr>
        <p:txBody>
          <a:bodyPr/>
          <a:lstStyle/>
          <a:p>
            <a:pPr defTabSz="519937">
              <a:defRPr sz="7832"/>
            </a:pPr>
            <a:r>
              <a:t>Compiled Languages</a:t>
            </a:r>
          </a:p>
          <a:p>
            <a:pPr defTabSz="519937">
              <a:defRPr sz="7832"/>
            </a:pPr>
            <a:r>
              <a:t>1952-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Rectangle"/>
          <p:cNvSpPr/>
          <p:nvPr/>
        </p:nvSpPr>
        <p:spPr>
          <a:xfrm>
            <a:off x="1266766" y="2402827"/>
            <a:ext cx="10578649" cy="6598946"/>
          </a:xfrm>
          <a:prstGeom prst="rect">
            <a:avLst/>
          </a:prstGeom>
          <a:solidFill>
            <a:srgbClr val="FFFFFF"/>
          </a:solidFill>
          <a:ln w="12700">
            <a:miter lim="400000"/>
          </a:ln>
        </p:spPr>
        <p:txBody>
          <a:bodyPr lIns="50800" tIns="50800" rIns="50800" bIns="50800" anchor="ctr"/>
          <a:lstStyle/>
          <a:p>
            <a:pPr>
              <a:defRPr sz="2600"/>
            </a:pPr>
          </a:p>
        </p:txBody>
      </p:sp>
      <p:sp>
        <p:nvSpPr>
          <p:cNvPr id="139" name="Object Oriented Programming…"/>
          <p:cNvSpPr txBox="1"/>
          <p:nvPr>
            <p:ph type="ctrTitle"/>
          </p:nvPr>
        </p:nvSpPr>
        <p:spPr>
          <a:xfrm>
            <a:off x="257190" y="-330763"/>
            <a:ext cx="12470801" cy="2464608"/>
          </a:xfrm>
          <a:prstGeom prst="rect">
            <a:avLst/>
          </a:prstGeom>
        </p:spPr>
        <p:txBody>
          <a:bodyPr/>
          <a:lstStyle/>
          <a:p>
            <a:pPr defTabSz="397256">
              <a:defRPr sz="5984"/>
            </a:pPr>
            <a:r>
              <a:t>Object Oriented Programming</a:t>
            </a:r>
          </a:p>
          <a:p>
            <a:pPr defTabSz="397256">
              <a:defRPr sz="5984"/>
            </a:pPr>
            <a:r>
              <a:t>1966-</a:t>
            </a:r>
          </a:p>
        </p:txBody>
      </p:sp>
      <p:pic>
        <p:nvPicPr>
          <p:cNvPr id="140" name="Image" descr="Image"/>
          <p:cNvPicPr>
            <a:picLocks noChangeAspect="1"/>
          </p:cNvPicPr>
          <p:nvPr/>
        </p:nvPicPr>
        <p:blipFill>
          <a:blip r:embed="rId2">
            <a:extLst/>
          </a:blip>
          <a:stretch>
            <a:fillRect/>
          </a:stretch>
        </p:blipFill>
        <p:spPr>
          <a:xfrm>
            <a:off x="1589810" y="2862477"/>
            <a:ext cx="9932561" cy="561110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Programming Evolution"/>
          <p:cNvSpPr txBox="1"/>
          <p:nvPr>
            <p:ph type="ctrTitle"/>
          </p:nvPr>
        </p:nvSpPr>
        <p:spPr>
          <a:xfrm>
            <a:off x="430768" y="1321128"/>
            <a:ext cx="12143264" cy="1280703"/>
          </a:xfrm>
          <a:prstGeom prst="rect">
            <a:avLst/>
          </a:prstGeom>
        </p:spPr>
        <p:txBody>
          <a:bodyPr/>
          <a:lstStyle>
            <a:lvl1pPr defTabSz="496570">
              <a:defRPr sz="7480"/>
            </a:lvl1pPr>
          </a:lstStyle>
          <a:p>
            <a:pPr/>
            <a:r>
              <a:t>Programming Evolution</a:t>
            </a:r>
          </a:p>
        </p:txBody>
      </p:sp>
      <p:sp>
        <p:nvSpPr>
          <p:cNvPr id="143" name="Machine Code…"/>
          <p:cNvSpPr txBox="1"/>
          <p:nvPr/>
        </p:nvSpPr>
        <p:spPr>
          <a:xfrm>
            <a:off x="882644" y="3667222"/>
            <a:ext cx="11812700" cy="76271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561473" indent="-561473" algn="l">
              <a:buSzPct val="75000"/>
              <a:buChar char="•"/>
              <a:defRPr sz="4800">
                <a:latin typeface="Courier"/>
                <a:ea typeface="Courier"/>
                <a:cs typeface="Courier"/>
                <a:sym typeface="Courier"/>
              </a:defRPr>
            </a:pPr>
            <a:r>
              <a:t>Machine Code</a:t>
            </a:r>
          </a:p>
          <a:p>
            <a:pPr marL="561473" indent="-561473" algn="l">
              <a:buSzPct val="75000"/>
              <a:buChar char="•"/>
              <a:defRPr sz="4800">
                <a:latin typeface="Courier"/>
                <a:ea typeface="Courier"/>
                <a:cs typeface="Courier"/>
                <a:sym typeface="Courier"/>
              </a:defRPr>
            </a:pPr>
            <a:r>
              <a:t>Compiled Languages</a:t>
            </a:r>
          </a:p>
          <a:p>
            <a:pPr marL="561473" indent="-561473" algn="l">
              <a:buSzPct val="75000"/>
              <a:buChar char="•"/>
              <a:defRPr sz="4800">
                <a:latin typeface="Courier"/>
                <a:ea typeface="Courier"/>
                <a:cs typeface="Courier"/>
                <a:sym typeface="Courier"/>
              </a:defRPr>
            </a:pPr>
            <a:r>
              <a:t>Interpreted Languages</a:t>
            </a:r>
          </a:p>
          <a:p>
            <a:pPr marL="561473" indent="-561473" algn="l">
              <a:buSzPct val="75000"/>
              <a:buChar char="•"/>
              <a:defRPr sz="4800">
                <a:latin typeface="Courier"/>
                <a:ea typeface="Courier"/>
                <a:cs typeface="Courier"/>
                <a:sym typeface="Courier"/>
              </a:defRPr>
            </a:pPr>
            <a:r>
              <a:t>Object Oriented Programming</a:t>
            </a:r>
          </a:p>
          <a:p>
            <a:pPr marL="561473" indent="-561473" algn="l">
              <a:buSzPct val="75000"/>
              <a:buChar char="•"/>
              <a:defRPr sz="4800">
                <a:latin typeface="Courier"/>
                <a:ea typeface="Courier"/>
                <a:cs typeface="Courier"/>
                <a:sym typeface="Courier"/>
              </a:defRPr>
            </a:pPr>
            <a:r>
              <a:t>Virtualized Programming</a:t>
            </a:r>
          </a:p>
          <a:p>
            <a:pPr marL="561473" indent="-561473" algn="l">
              <a:buSzPct val="75000"/>
              <a:buChar char="•"/>
              <a:defRPr sz="4800">
                <a:latin typeface="Courier"/>
                <a:ea typeface="Courier"/>
                <a:cs typeface="Courier"/>
                <a:sym typeface="Courier"/>
              </a:defRPr>
            </a:pPr>
            <a:r>
              <a:t>JIT Languages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op 10 Programming…"/>
          <p:cNvSpPr txBox="1"/>
          <p:nvPr>
            <p:ph type="ctrTitle"/>
          </p:nvPr>
        </p:nvSpPr>
        <p:spPr>
          <a:xfrm>
            <a:off x="-88273" y="2494307"/>
            <a:ext cx="13181347" cy="4159163"/>
          </a:xfrm>
          <a:prstGeom prst="rect">
            <a:avLst/>
          </a:prstGeom>
        </p:spPr>
        <p:txBody>
          <a:bodyPr/>
          <a:lstStyle/>
          <a:p>
            <a:pPr/>
            <a:r>
              <a:t>Top 10 Programming</a:t>
            </a:r>
          </a:p>
          <a:p>
            <a:pPr/>
            <a:r>
              <a:t>Languages</a:t>
            </a:r>
          </a:p>
          <a:p>
            <a:pPr/>
            <a:r>
              <a:t>In Use Today</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