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28D8E">
              <a:alpha val="20000"/>
            </a:srgbClr>
          </a:solidFill>
        </a:fill>
      </a:tcStyle>
    </a:band2H>
    <a:firstCo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381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381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lastRow>
    <a:fir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381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E5E1C5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AB0B5">
              <a:alpha val="1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44444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ADBD7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949E9F"/>
              </a:solidFill>
              <a:prstDash val="solid"/>
              <a:miter lim="400000"/>
            </a:ln>
          </a:left>
          <a:right>
            <a:ln w="12700" cap="flat">
              <a:solidFill>
                <a:srgbClr val="949E9F"/>
              </a:solidFill>
              <a:prstDash val="solid"/>
              <a:miter lim="400000"/>
            </a:ln>
          </a:right>
          <a:top>
            <a:ln w="12700" cap="flat">
              <a:solidFill>
                <a:srgbClr val="949E9F"/>
              </a:solidFill>
              <a:prstDash val="solid"/>
              <a:miter lim="400000"/>
            </a:ln>
          </a:top>
          <a:bottom>
            <a:ln w="12700" cap="flat">
              <a:solidFill>
                <a:srgbClr val="949E9F"/>
              </a:solidFill>
              <a:prstDash val="solid"/>
              <a:miter lim="400000"/>
            </a:ln>
          </a:bottom>
          <a:insideH>
            <a:ln w="12700" cap="flat">
              <a:solidFill>
                <a:srgbClr val="949E9F"/>
              </a:solidFill>
              <a:prstDash val="solid"/>
              <a:miter lim="400000"/>
            </a:ln>
          </a:insideH>
          <a:insideV>
            <a:ln w="12700" cap="flat">
              <a:solidFill>
                <a:srgbClr val="949E9F"/>
              </a:solidFill>
              <a:prstDash val="solid"/>
              <a:miter lim="400000"/>
            </a:ln>
          </a:insideV>
        </a:tcBdr>
        <a:fill>
          <a:solidFill>
            <a:srgbClr val="E2E0D9"/>
          </a:solidFill>
        </a:fill>
      </a:tcStyle>
    </a:wholeTbl>
    <a:band2H>
      <a:tcTxStyle b="def" i="def"/>
      <a:tcStyle>
        <a:tcBdr/>
        <a:fill>
          <a:solidFill>
            <a:srgbClr val="EFECE5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6D5D4B"/>
              </a:solidFill>
              <a:prstDash val="solid"/>
              <a:miter lim="400000"/>
            </a:ln>
          </a:left>
          <a:right>
            <a:ln w="12700" cap="flat">
              <a:solidFill>
                <a:srgbClr val="6D5D4B"/>
              </a:solidFill>
              <a:prstDash val="solid"/>
              <a:miter lim="400000"/>
            </a:ln>
          </a:right>
          <a:top>
            <a:ln w="254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6D5D4B"/>
              </a:solidFill>
              <a:prstDash val="solid"/>
              <a:miter lim="400000"/>
            </a:ln>
          </a:insideH>
          <a:insideV>
            <a:ln w="12700" cap="flat">
              <a:solidFill>
                <a:srgbClr val="6D5D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52922"/>
              </a:solidFill>
              <a:prstDash val="solid"/>
              <a:miter lim="400000"/>
            </a:ln>
          </a:left>
          <a:right>
            <a:ln w="12700" cap="flat">
              <a:solidFill>
                <a:srgbClr val="352922"/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3">
              <a:alpha val="38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39393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A5A8A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CDCB">
              <a:alpha val="21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3939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079500" y="2438400"/>
            <a:ext cx="11176000" cy="29210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000000"/>
                </a:solidFill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079500" y="5346700"/>
            <a:ext cx="11176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pc="144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pc="144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pc="144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pc="144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/>
          <p:nvPr>
            <p:ph type="pic" idx="13"/>
          </p:nvPr>
        </p:nvSpPr>
        <p:spPr>
          <a:xfrm>
            <a:off x="-725555" y="285492"/>
            <a:ext cx="13927350" cy="907601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3" name="Image"/>
          <p:cNvSpPr/>
          <p:nvPr>
            <p:ph type="pic" idx="14"/>
          </p:nvPr>
        </p:nvSpPr>
        <p:spPr>
          <a:xfrm>
            <a:off x="-458135" y="318533"/>
            <a:ext cx="13875774" cy="9042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/>
          <p:nvPr>
            <p:ph type="pic" idx="13"/>
          </p:nvPr>
        </p:nvSpPr>
        <p:spPr>
          <a:xfrm>
            <a:off x="-387679" y="1342562"/>
            <a:ext cx="13785500" cy="898357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Image"/>
          <p:cNvSpPr/>
          <p:nvPr>
            <p:ph type="pic" sz="half" idx="14"/>
          </p:nvPr>
        </p:nvSpPr>
        <p:spPr>
          <a:xfrm>
            <a:off x="6278260" y="900786"/>
            <a:ext cx="6411700" cy="4178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Image"/>
          <p:cNvSpPr/>
          <p:nvPr>
            <p:ph type="pic" idx="15"/>
          </p:nvPr>
        </p:nvSpPr>
        <p:spPr>
          <a:xfrm>
            <a:off x="-33388" y="1041395"/>
            <a:ext cx="12027434" cy="783789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558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/>
          <p:nvPr>
            <p:ph type="body" sz="quarter" idx="14"/>
          </p:nvPr>
        </p:nvSpPr>
        <p:spPr>
          <a:xfrm>
            <a:off x="1270000" y="39116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/>
          <p:nvPr>
            <p:ph type="pic" idx="13"/>
          </p:nvPr>
        </p:nvSpPr>
        <p:spPr>
          <a:xfrm>
            <a:off x="-609600" y="-12700"/>
            <a:ext cx="15084057" cy="9829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809750" y="519112"/>
            <a:ext cx="9685764" cy="631190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079500" y="6515100"/>
            <a:ext cx="11176000" cy="16256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079500" y="8166100"/>
            <a:ext cx="111760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079500" y="3416300"/>
            <a:ext cx="11176000" cy="2921000"/>
          </a:xfrm>
          <a:prstGeom prst="rect">
            <a:avLst/>
          </a:prstGeom>
        </p:spPr>
        <p:txBody>
          <a:bodyPr/>
          <a:lstStyle>
            <a:lvl1pPr>
              <a:defRPr cap="all" spc="232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5841065" y="140733"/>
            <a:ext cx="13875774" cy="9042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14400" y="1193800"/>
            <a:ext cx="5270500" cy="3911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14400" y="5219700"/>
            <a:ext cx="5270500" cy="3378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6068075" y="635557"/>
            <a:ext cx="13908500" cy="906372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14400" y="2705100"/>
            <a:ext cx="5118100" cy="6019800"/>
          </a:xfrm>
          <a:prstGeom prst="rect">
            <a:avLst/>
          </a:prstGeom>
        </p:spPr>
        <p:txBody>
          <a:bodyPr/>
          <a:lstStyle>
            <a:lvl1pPr marL="342900" indent="-342900">
              <a:defRPr sz="3400"/>
            </a:lvl1pPr>
            <a:lvl2pPr marL="685800" indent="-342900">
              <a:defRPr sz="3400"/>
            </a:lvl2pPr>
            <a:lvl3pPr marL="1028700" indent="-342900">
              <a:defRPr sz="3400"/>
            </a:lvl3pPr>
            <a:lvl4pPr marL="1371600" indent="-342900">
              <a:defRPr sz="3400"/>
            </a:lvl4pPr>
            <a:lvl5pPr marL="1714500" indent="-342900"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14400" y="685800"/>
            <a:ext cx="11176000" cy="8382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idx="13"/>
          </p:nvPr>
        </p:nvSpPr>
        <p:spPr>
          <a:xfrm>
            <a:off x="965200" y="228600"/>
            <a:ext cx="11069437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016000" y="7200900"/>
            <a:ext cx="5207000" cy="660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2286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4572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6858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9144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14400" y="2717800"/>
            <a:ext cx="111760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1186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34343"/>
                </a:solidFill>
                <a:effectLst>
                  <a:outerShdw sx="100000" sy="100000" kx="0" ky="0" algn="b" rotWithShape="0" blurRad="25400" dist="23648" dir="16200000">
                    <a:srgbClr val="000000">
                      <a:alpha val="20689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2pPr>
      <a:lvl3pPr marL="12573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3pPr>
      <a:lvl4pPr marL="16764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4pPr>
      <a:lvl5pPr marL="20955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5pPr>
      <a:lvl6pPr marL="25146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6pPr>
      <a:lvl7pPr marL="29337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7pPr>
      <a:lvl8pPr marL="33528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8pPr>
      <a:lvl9pPr marL="37719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Relationship Id="rId4" Type="http://schemas.openxmlformats.org/officeDocument/2006/relationships/image" Target="../media/image24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"/><Relationship Id="rId3" Type="http://schemas.openxmlformats.org/officeDocument/2006/relationships/image" Target="../media/image27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if"/><Relationship Id="rId3" Type="http://schemas.openxmlformats.org/officeDocument/2006/relationships/image" Target="../media/image29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"/><Relationship Id="rId3" Type="http://schemas.openxmlformats.org/officeDocument/2006/relationships/image" Target="../media/image3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hess"/>
          <p:cNvSpPr txBox="1"/>
          <p:nvPr>
            <p:ph type="ctrTitle"/>
          </p:nvPr>
        </p:nvSpPr>
        <p:spPr>
          <a:xfrm>
            <a:off x="1079500" y="2678129"/>
            <a:ext cx="11176000" cy="2921001"/>
          </a:xfrm>
          <a:prstGeom prst="rect">
            <a:avLst/>
          </a:prstGeom>
        </p:spPr>
        <p:txBody>
          <a:bodyPr/>
          <a:lstStyle>
            <a:lvl1pPr>
              <a:defRPr spc="395" sz="9900"/>
            </a:lvl1pPr>
          </a:lstStyle>
          <a:p>
            <a:pPr/>
            <a:r>
              <a:t>Chess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64" t="373" r="392" b="2032"/>
          <a:stretch>
            <a:fillRect/>
          </a:stretch>
        </p:blipFill>
        <p:spPr>
          <a:xfrm>
            <a:off x="5261768" y="1276410"/>
            <a:ext cx="2810670" cy="2801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fill="norm" stroke="1" extrusionOk="0">
                <a:moveTo>
                  <a:pt x="10599" y="0"/>
                </a:moveTo>
                <a:cubicBezTo>
                  <a:pt x="10328" y="17"/>
                  <a:pt x="10176" y="36"/>
                  <a:pt x="10153" y="58"/>
                </a:cubicBezTo>
                <a:cubicBezTo>
                  <a:pt x="10076" y="136"/>
                  <a:pt x="9825" y="225"/>
                  <a:pt x="9595" y="256"/>
                </a:cubicBezTo>
                <a:cubicBezTo>
                  <a:pt x="6323" y="698"/>
                  <a:pt x="3642" y="2362"/>
                  <a:pt x="1912" y="5028"/>
                </a:cubicBezTo>
                <a:cubicBezTo>
                  <a:pt x="734" y="6845"/>
                  <a:pt x="23" y="9487"/>
                  <a:pt x="601" y="9913"/>
                </a:cubicBezTo>
                <a:cubicBezTo>
                  <a:pt x="858" y="10103"/>
                  <a:pt x="885" y="10081"/>
                  <a:pt x="134" y="10316"/>
                </a:cubicBezTo>
                <a:cubicBezTo>
                  <a:pt x="72" y="10336"/>
                  <a:pt x="31" y="10523"/>
                  <a:pt x="0" y="10844"/>
                </a:cubicBezTo>
                <a:cubicBezTo>
                  <a:pt x="13" y="11239"/>
                  <a:pt x="24" y="11711"/>
                  <a:pt x="40" y="11721"/>
                </a:cubicBezTo>
                <a:cubicBezTo>
                  <a:pt x="104" y="11761"/>
                  <a:pt x="236" y="12258"/>
                  <a:pt x="335" y="12826"/>
                </a:cubicBezTo>
                <a:cubicBezTo>
                  <a:pt x="760" y="15247"/>
                  <a:pt x="1661" y="16981"/>
                  <a:pt x="3370" y="18672"/>
                </a:cubicBezTo>
                <a:cubicBezTo>
                  <a:pt x="4000" y="19295"/>
                  <a:pt x="4767" y="19930"/>
                  <a:pt x="5078" y="20086"/>
                </a:cubicBezTo>
                <a:cubicBezTo>
                  <a:pt x="5389" y="20241"/>
                  <a:pt x="5805" y="20470"/>
                  <a:pt x="5999" y="20596"/>
                </a:cubicBezTo>
                <a:cubicBezTo>
                  <a:pt x="6194" y="20721"/>
                  <a:pt x="6541" y="20869"/>
                  <a:pt x="6774" y="20925"/>
                </a:cubicBezTo>
                <a:cubicBezTo>
                  <a:pt x="7007" y="20982"/>
                  <a:pt x="7406" y="21126"/>
                  <a:pt x="7659" y="21246"/>
                </a:cubicBezTo>
                <a:cubicBezTo>
                  <a:pt x="7911" y="21366"/>
                  <a:pt x="8280" y="21433"/>
                  <a:pt x="8476" y="21396"/>
                </a:cubicBezTo>
                <a:cubicBezTo>
                  <a:pt x="8672" y="21358"/>
                  <a:pt x="8864" y="21378"/>
                  <a:pt x="8903" y="21441"/>
                </a:cubicBezTo>
                <a:cubicBezTo>
                  <a:pt x="8948" y="21514"/>
                  <a:pt x="9572" y="21549"/>
                  <a:pt x="10214" y="21548"/>
                </a:cubicBezTo>
                <a:cubicBezTo>
                  <a:pt x="10857" y="21547"/>
                  <a:pt x="11519" y="21511"/>
                  <a:pt x="11636" y="21438"/>
                </a:cubicBezTo>
                <a:cubicBezTo>
                  <a:pt x="11730" y="21380"/>
                  <a:pt x="12053" y="21399"/>
                  <a:pt x="12349" y="21478"/>
                </a:cubicBezTo>
                <a:cubicBezTo>
                  <a:pt x="12806" y="21600"/>
                  <a:pt x="13069" y="21561"/>
                  <a:pt x="14067" y="21231"/>
                </a:cubicBezTo>
                <a:cubicBezTo>
                  <a:pt x="16873" y="20302"/>
                  <a:pt x="19027" y="18415"/>
                  <a:pt x="20380" y="15699"/>
                </a:cubicBezTo>
                <a:cubicBezTo>
                  <a:pt x="20804" y="14847"/>
                  <a:pt x="21402" y="12704"/>
                  <a:pt x="21402" y="12038"/>
                </a:cubicBezTo>
                <a:cubicBezTo>
                  <a:pt x="21402" y="11842"/>
                  <a:pt x="21467" y="11643"/>
                  <a:pt x="21545" y="11595"/>
                </a:cubicBezTo>
                <a:cubicBezTo>
                  <a:pt x="21569" y="11581"/>
                  <a:pt x="21583" y="11239"/>
                  <a:pt x="21600" y="10927"/>
                </a:cubicBezTo>
                <a:cubicBezTo>
                  <a:pt x="21593" y="10839"/>
                  <a:pt x="21589" y="10482"/>
                  <a:pt x="21582" y="10475"/>
                </a:cubicBezTo>
                <a:cubicBezTo>
                  <a:pt x="21524" y="10418"/>
                  <a:pt x="21393" y="9913"/>
                  <a:pt x="21292" y="9354"/>
                </a:cubicBezTo>
                <a:cubicBezTo>
                  <a:pt x="21041" y="7967"/>
                  <a:pt x="21051" y="8002"/>
                  <a:pt x="20874" y="7825"/>
                </a:cubicBezTo>
                <a:cubicBezTo>
                  <a:pt x="20788" y="7738"/>
                  <a:pt x="20748" y="7587"/>
                  <a:pt x="20786" y="7489"/>
                </a:cubicBezTo>
                <a:cubicBezTo>
                  <a:pt x="20890" y="7216"/>
                  <a:pt x="20090" y="5560"/>
                  <a:pt x="19352" y="4525"/>
                </a:cubicBezTo>
                <a:cubicBezTo>
                  <a:pt x="17775" y="2312"/>
                  <a:pt x="15253" y="762"/>
                  <a:pt x="12514" y="324"/>
                </a:cubicBezTo>
                <a:cubicBezTo>
                  <a:pt x="11923" y="229"/>
                  <a:pt x="11377" y="98"/>
                  <a:pt x="11303" y="34"/>
                </a:cubicBezTo>
                <a:cubicBezTo>
                  <a:pt x="11288" y="21"/>
                  <a:pt x="10854" y="11"/>
                  <a:pt x="10602" y="0"/>
                </a:cubicBezTo>
                <a:lnTo>
                  <a:pt x="1059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astling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Castling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3173" y="1584275"/>
            <a:ext cx="7746054" cy="7730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awn Structure"/>
          <p:cNvSpPr txBox="1"/>
          <p:nvPr>
            <p:ph type="ctrTitle"/>
          </p:nvPr>
        </p:nvSpPr>
        <p:spPr>
          <a:xfrm>
            <a:off x="1079500" y="-236365"/>
            <a:ext cx="11176000" cy="1778001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Pawn Structure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5834" y="1575761"/>
            <a:ext cx="7983332" cy="796690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Line"/>
          <p:cNvSpPr/>
          <p:nvPr/>
        </p:nvSpPr>
        <p:spPr>
          <a:xfrm flipH="1">
            <a:off x="8963029" y="3568975"/>
            <a:ext cx="1927159" cy="664471"/>
          </a:xfrm>
          <a:prstGeom prst="line">
            <a:avLst/>
          </a:prstGeom>
          <a:ln w="50800">
            <a:solidFill>
              <a:srgbClr val="FF2609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34343"/>
                </a:solidFill>
              </a:defRPr>
            </a:pPr>
          </a:p>
        </p:txBody>
      </p:sp>
      <p:sp>
        <p:nvSpPr>
          <p:cNvPr id="169" name="Line"/>
          <p:cNvSpPr/>
          <p:nvPr/>
        </p:nvSpPr>
        <p:spPr>
          <a:xfrm>
            <a:off x="1883558" y="5470413"/>
            <a:ext cx="2137362" cy="814378"/>
          </a:xfrm>
          <a:prstGeom prst="line">
            <a:avLst/>
          </a:prstGeom>
          <a:ln w="50800">
            <a:solidFill>
              <a:srgbClr val="51515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34343"/>
                </a:solidFill>
              </a:defRPr>
            </a:pPr>
          </a:p>
        </p:txBody>
      </p:sp>
      <p:sp>
        <p:nvSpPr>
          <p:cNvPr id="170" name="Line"/>
          <p:cNvSpPr/>
          <p:nvPr/>
        </p:nvSpPr>
        <p:spPr>
          <a:xfrm flipH="1">
            <a:off x="9876488" y="6289219"/>
            <a:ext cx="1375595" cy="1013739"/>
          </a:xfrm>
          <a:prstGeom prst="line">
            <a:avLst/>
          </a:prstGeom>
          <a:ln w="50800">
            <a:solidFill>
              <a:srgbClr val="51515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34343"/>
                </a:solidFill>
              </a:defRPr>
            </a:pPr>
          </a:p>
        </p:txBody>
      </p:sp>
      <p:sp>
        <p:nvSpPr>
          <p:cNvPr id="171" name="Pawn…"/>
          <p:cNvSpPr txBox="1"/>
          <p:nvPr/>
        </p:nvSpPr>
        <p:spPr>
          <a:xfrm>
            <a:off x="359977" y="4563469"/>
            <a:ext cx="12573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Pawn</a:t>
            </a:r>
          </a:p>
          <a:p>
            <a:pPr/>
            <a:r>
              <a:t>Chain</a:t>
            </a:r>
          </a:p>
        </p:txBody>
      </p:sp>
      <p:sp>
        <p:nvSpPr>
          <p:cNvPr id="172" name="Bad"/>
          <p:cNvSpPr txBox="1"/>
          <p:nvPr/>
        </p:nvSpPr>
        <p:spPr>
          <a:xfrm>
            <a:off x="11092250" y="3162070"/>
            <a:ext cx="84787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Bad</a:t>
            </a:r>
          </a:p>
        </p:txBody>
      </p:sp>
      <p:sp>
        <p:nvSpPr>
          <p:cNvPr id="173" name="Strong"/>
          <p:cNvSpPr txBox="1"/>
          <p:nvPr/>
        </p:nvSpPr>
        <p:spPr>
          <a:xfrm>
            <a:off x="11453142" y="5889211"/>
            <a:ext cx="133900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Strong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ools Mate"/>
          <p:cNvSpPr txBox="1"/>
          <p:nvPr>
            <p:ph type="ctrTitle"/>
          </p:nvPr>
        </p:nvSpPr>
        <p:spPr>
          <a:xfrm>
            <a:off x="1206500" y="-1905000"/>
            <a:ext cx="11176000" cy="2921000"/>
          </a:xfrm>
          <a:prstGeom prst="rect">
            <a:avLst/>
          </a:prstGeom>
        </p:spPr>
        <p:txBody>
          <a:bodyPr/>
          <a:lstStyle/>
          <a:p>
            <a:pPr/>
            <a:r>
              <a:t>Fools Mate 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6" t="0" r="699" b="532"/>
          <a:stretch>
            <a:fillRect/>
          </a:stretch>
        </p:blipFill>
        <p:spPr>
          <a:xfrm>
            <a:off x="3633085" y="1545735"/>
            <a:ext cx="6170430" cy="6151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fill="norm" stroke="1" extrusionOk="0">
                <a:moveTo>
                  <a:pt x="0" y="0"/>
                </a:moveTo>
                <a:lnTo>
                  <a:pt x="10" y="10801"/>
                </a:lnTo>
                <a:lnTo>
                  <a:pt x="19" y="21600"/>
                </a:lnTo>
                <a:lnTo>
                  <a:pt x="10804" y="21555"/>
                </a:lnTo>
                <a:lnTo>
                  <a:pt x="21589" y="21511"/>
                </a:lnTo>
                <a:lnTo>
                  <a:pt x="21596" y="15522"/>
                </a:lnTo>
                <a:cubicBezTo>
                  <a:pt x="21600" y="12228"/>
                  <a:pt x="21590" y="7389"/>
                  <a:pt x="21574" y="4767"/>
                </a:cubicBezTo>
                <a:lnTo>
                  <a:pt x="21545" y="0"/>
                </a:lnTo>
                <a:lnTo>
                  <a:pt x="10773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650" y="8252830"/>
            <a:ext cx="12509500" cy="1066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cholar’s Mate (4 move)"/>
          <p:cNvSpPr txBox="1"/>
          <p:nvPr>
            <p:ph type="ctrTitle"/>
          </p:nvPr>
        </p:nvSpPr>
        <p:spPr>
          <a:xfrm>
            <a:off x="1206500" y="-1905000"/>
            <a:ext cx="11176000" cy="2921000"/>
          </a:xfrm>
          <a:prstGeom prst="rect">
            <a:avLst/>
          </a:prstGeom>
        </p:spPr>
        <p:txBody>
          <a:bodyPr/>
          <a:lstStyle/>
          <a:p>
            <a:pPr/>
            <a:r>
              <a:t>Scholar’s Mate (4 move)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9067" y="1393439"/>
            <a:ext cx="6108701" cy="623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9847" y="7893932"/>
            <a:ext cx="9149306" cy="1647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Middle Game Strategy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Middle Game Strategy</a:t>
            </a:r>
          </a:p>
        </p:txBody>
      </p:sp>
      <p:sp>
        <p:nvSpPr>
          <p:cNvPr id="184" name="“In the opening a master should play like a book, in the mid-game he should play like a magician, in the ending he should play like a machine.”…"/>
          <p:cNvSpPr txBox="1"/>
          <p:nvPr>
            <p:ph type="subTitle" idx="1"/>
          </p:nvPr>
        </p:nvSpPr>
        <p:spPr>
          <a:xfrm>
            <a:off x="5966647" y="1432328"/>
            <a:ext cx="6528583" cy="8164811"/>
          </a:xfrm>
          <a:prstGeom prst="rect">
            <a:avLst/>
          </a:prstGeom>
        </p:spPr>
        <p:txBody>
          <a:bodyPr anchor="ctr"/>
          <a:lstStyle/>
          <a:p>
            <a:pPr algn="l">
              <a:spcBef>
                <a:spcPts val="3800"/>
              </a:spcBef>
              <a:defRPr spc="0" sz="5400">
                <a:latin typeface="+mj-lt"/>
                <a:ea typeface="+mj-ea"/>
                <a:cs typeface="+mj-cs"/>
                <a:sym typeface="Baskerville"/>
              </a:defRPr>
            </a:pPr>
            <a:r>
              <a:t>“In the opening a master should play like a book, in the mid-game he should play like a magician, in the ending he should play like a machine.”</a:t>
            </a:r>
          </a:p>
          <a:p>
            <a:pPr algn="l">
              <a:spcBef>
                <a:spcPts val="3800"/>
              </a:spcBef>
              <a:defRPr spc="0" sz="5400">
                <a:latin typeface="+mj-lt"/>
                <a:ea typeface="+mj-ea"/>
                <a:cs typeface="+mj-cs"/>
                <a:sym typeface="Baskerville"/>
              </a:defRPr>
            </a:pPr>
            <a:r>
              <a:t>-Chess Grandmaster Rudolf Spielmann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216" y="1807189"/>
            <a:ext cx="5153780" cy="7415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Middle Game Strategy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Middle Game Strategy</a:t>
            </a:r>
          </a:p>
        </p:txBody>
      </p:sp>
      <p:sp>
        <p:nvSpPr>
          <p:cNvPr id="188" name="Exploiting a weakness - Unprotected/Overloaded…"/>
          <p:cNvSpPr txBox="1"/>
          <p:nvPr>
            <p:ph type="subTitle" idx="1"/>
          </p:nvPr>
        </p:nvSpPr>
        <p:spPr>
          <a:xfrm>
            <a:off x="914400" y="1244600"/>
            <a:ext cx="11176000" cy="8164811"/>
          </a:xfrm>
          <a:prstGeom prst="rect">
            <a:avLst/>
          </a:prstGeom>
        </p:spPr>
        <p:txBody>
          <a:bodyPr anchor="ctr"/>
          <a:lstStyle/>
          <a:p>
            <a:pPr marL="317499" indent="-317499" algn="l">
              <a:spcBef>
                <a:spcPts val="3800"/>
              </a:spcBef>
              <a:buSzPct val="100000"/>
              <a:buChar char="•"/>
              <a:defRPr spc="0" sz="4100">
                <a:latin typeface="+mj-lt"/>
                <a:ea typeface="+mj-ea"/>
                <a:cs typeface="+mj-cs"/>
                <a:sym typeface="Baskerville"/>
              </a:defRPr>
            </a:pPr>
            <a:r>
              <a:t>Exploiting a weakness - Unprotected/Overloaded</a:t>
            </a:r>
          </a:p>
          <a:p>
            <a:pPr marL="317499" indent="-317499" algn="l">
              <a:spcBef>
                <a:spcPts val="3800"/>
              </a:spcBef>
              <a:buSzPct val="100000"/>
              <a:buChar char="•"/>
              <a:defRPr spc="0" sz="4100">
                <a:latin typeface="+mj-lt"/>
                <a:ea typeface="+mj-ea"/>
                <a:cs typeface="+mj-cs"/>
                <a:sym typeface="Baskerville"/>
              </a:defRPr>
            </a:pPr>
            <a:r>
              <a:t>Force - If you have it start trading</a:t>
            </a:r>
          </a:p>
          <a:p>
            <a:pPr marL="317499" indent="-317499" algn="l">
              <a:spcBef>
                <a:spcPts val="3800"/>
              </a:spcBef>
              <a:buSzPct val="100000"/>
              <a:buChar char="•"/>
              <a:defRPr spc="0" sz="4100">
                <a:latin typeface="+mj-lt"/>
                <a:ea typeface="+mj-ea"/>
                <a:cs typeface="+mj-cs"/>
                <a:sym typeface="Baskerville"/>
              </a:defRPr>
            </a:pPr>
            <a:r>
              <a:t>King Safety - Castled behind wall of pawns</a:t>
            </a:r>
          </a:p>
          <a:p>
            <a:pPr marL="317499" indent="-317499" algn="l">
              <a:spcBef>
                <a:spcPts val="3800"/>
              </a:spcBef>
              <a:buSzPct val="100000"/>
              <a:buChar char="•"/>
              <a:defRPr spc="0" sz="4100">
                <a:latin typeface="+mj-lt"/>
                <a:ea typeface="+mj-ea"/>
                <a:cs typeface="+mj-cs"/>
                <a:sym typeface="Baskerville"/>
              </a:defRPr>
            </a:pPr>
            <a:r>
              <a:t>Pawn Structure - Chains, Control, Force his hand</a:t>
            </a:r>
          </a:p>
          <a:p>
            <a:pPr marL="317499" indent="-317499" algn="l">
              <a:spcBef>
                <a:spcPts val="3800"/>
              </a:spcBef>
              <a:buSzPct val="100000"/>
              <a:buChar char="•"/>
              <a:defRPr spc="0" sz="4100">
                <a:latin typeface="+mj-lt"/>
                <a:ea typeface="+mj-ea"/>
                <a:cs typeface="+mj-cs"/>
                <a:sym typeface="Baskerville"/>
              </a:defRPr>
            </a:pPr>
            <a:r>
              <a:t>Space - How much do you control.  Makes attacks easier when your protection is there.</a:t>
            </a:r>
          </a:p>
          <a:p>
            <a:pPr marL="317499" indent="-317499" algn="l">
              <a:spcBef>
                <a:spcPts val="3800"/>
              </a:spcBef>
              <a:buSzPct val="100000"/>
              <a:buChar char="•"/>
              <a:defRPr spc="0" sz="4100">
                <a:latin typeface="+mj-lt"/>
                <a:ea typeface="+mj-ea"/>
                <a:cs typeface="+mj-cs"/>
                <a:sym typeface="Baskerville"/>
              </a:defRPr>
            </a:pPr>
            <a:r>
              <a:t>Note: Trade knights if there are less pawns in play as you move toward end game, otherwise trade bishops.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onsider Each Move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Consider Each Move</a:t>
            </a:r>
          </a:p>
        </p:txBody>
      </p:sp>
      <p:sp>
        <p:nvSpPr>
          <p:cNvPr id="191" name="Does or will my his last move pose a threat (If it does, respond to it)…"/>
          <p:cNvSpPr txBox="1"/>
          <p:nvPr>
            <p:ph type="subTitle" idx="1"/>
          </p:nvPr>
        </p:nvSpPr>
        <p:spPr>
          <a:xfrm>
            <a:off x="914400" y="1244600"/>
            <a:ext cx="11176000" cy="8164811"/>
          </a:xfrm>
          <a:prstGeom prst="rect">
            <a:avLst/>
          </a:prstGeom>
        </p:spPr>
        <p:txBody>
          <a:bodyPr anchor="ctr"/>
          <a:lstStyle/>
          <a:p>
            <a:pPr marL="244474" indent="-244474" algn="l" defTabSz="449833">
              <a:spcBef>
                <a:spcPts val="2900"/>
              </a:spcBef>
              <a:buSzPct val="100000"/>
              <a:buChar char="•"/>
              <a:defRPr spc="0" sz="3157">
                <a:latin typeface="+mj-lt"/>
                <a:ea typeface="+mj-ea"/>
                <a:cs typeface="+mj-cs"/>
                <a:sym typeface="Baskerville"/>
              </a:defRPr>
            </a:pPr>
            <a:r>
              <a:t>Does or will my his last move pose a threat (If it does, respond to it)</a:t>
            </a:r>
          </a:p>
          <a:p>
            <a:pPr marL="244474" indent="-244474" algn="l" defTabSz="449833">
              <a:spcBef>
                <a:spcPts val="2900"/>
              </a:spcBef>
              <a:buSzPct val="100000"/>
              <a:buChar char="•"/>
              <a:defRPr spc="0" sz="3157">
                <a:latin typeface="+mj-lt"/>
                <a:ea typeface="+mj-ea"/>
                <a:cs typeface="+mj-cs"/>
                <a:sym typeface="Baskerville"/>
              </a:defRPr>
            </a:pPr>
            <a:r>
              <a:t>Did he meet my last threat?</a:t>
            </a:r>
          </a:p>
          <a:p>
            <a:pPr marL="244474" indent="-244474" algn="l" defTabSz="449833">
              <a:spcBef>
                <a:spcPts val="2900"/>
              </a:spcBef>
              <a:buSzPct val="100000"/>
              <a:buChar char="•"/>
              <a:defRPr spc="0" sz="3157">
                <a:latin typeface="+mj-lt"/>
                <a:ea typeface="+mj-ea"/>
                <a:cs typeface="+mj-cs"/>
                <a:sym typeface="Baskerville"/>
              </a:defRPr>
            </a:pPr>
            <a:r>
              <a:t>Is my king safe?  Can I attack his King?</a:t>
            </a:r>
          </a:p>
          <a:p>
            <a:pPr marL="244474" indent="-244474" algn="l" defTabSz="449833">
              <a:spcBef>
                <a:spcPts val="2900"/>
              </a:spcBef>
              <a:buSzPct val="100000"/>
              <a:buChar char="•"/>
              <a:defRPr spc="0" sz="3157">
                <a:latin typeface="+mj-lt"/>
                <a:ea typeface="+mj-ea"/>
                <a:cs typeface="+mj-cs"/>
                <a:sym typeface="Baskerville"/>
              </a:defRPr>
            </a:pPr>
            <a:r>
              <a:t>Are my pieces protected?</a:t>
            </a:r>
          </a:p>
          <a:p>
            <a:pPr marL="244474" indent="-244474" algn="l" defTabSz="449833">
              <a:spcBef>
                <a:spcPts val="2900"/>
              </a:spcBef>
              <a:buSzPct val="100000"/>
              <a:buChar char="•"/>
              <a:defRPr spc="0" sz="3157">
                <a:latin typeface="+mj-lt"/>
                <a:ea typeface="+mj-ea"/>
                <a:cs typeface="+mj-cs"/>
                <a:sym typeface="Baskerville"/>
              </a:defRPr>
            </a:pPr>
            <a:r>
              <a:t>Is one of his pieces left undefended and ready to be captured without risk (is it a trap)?</a:t>
            </a:r>
          </a:p>
          <a:p>
            <a:pPr marL="244474" indent="-244474" algn="l" defTabSz="449833">
              <a:spcBef>
                <a:spcPts val="2900"/>
              </a:spcBef>
              <a:buSzPct val="100000"/>
              <a:buChar char="•"/>
              <a:defRPr spc="0" sz="3157">
                <a:latin typeface="+mj-lt"/>
                <a:ea typeface="+mj-ea"/>
                <a:cs typeface="+mj-cs"/>
                <a:sym typeface="Baskerville"/>
              </a:defRPr>
            </a:pPr>
            <a:r>
              <a:t>Do I still have pieces I need to develop?</a:t>
            </a:r>
          </a:p>
          <a:p>
            <a:pPr marL="244474" indent="-244474" algn="l" defTabSz="449833">
              <a:spcBef>
                <a:spcPts val="2900"/>
              </a:spcBef>
              <a:buSzPct val="100000"/>
              <a:buChar char="•"/>
              <a:defRPr spc="0" sz="3157">
                <a:latin typeface="+mj-lt"/>
                <a:ea typeface="+mj-ea"/>
                <a:cs typeface="+mj-cs"/>
                <a:sym typeface="Baskerville"/>
              </a:defRPr>
            </a:pPr>
            <a:r>
              <a:t>Can I move a rook into an open D or E file?</a:t>
            </a:r>
          </a:p>
          <a:p>
            <a:pPr marL="244474" indent="-244474" algn="l" defTabSz="449833">
              <a:spcBef>
                <a:spcPts val="2900"/>
              </a:spcBef>
              <a:buSzPct val="100000"/>
              <a:buChar char="•"/>
              <a:defRPr spc="0" sz="3157">
                <a:latin typeface="+mj-lt"/>
                <a:ea typeface="+mj-ea"/>
                <a:cs typeface="+mj-cs"/>
                <a:sym typeface="Baskerville"/>
              </a:defRPr>
            </a:pPr>
            <a:r>
              <a:t>Does my opponent have a weakness I can use? Make a plan.</a:t>
            </a:r>
          </a:p>
          <a:p>
            <a:pPr marL="244474" indent="-244474" algn="l" defTabSz="449833">
              <a:spcBef>
                <a:spcPts val="2900"/>
              </a:spcBef>
              <a:buSzPct val="100000"/>
              <a:buChar char="•"/>
              <a:defRPr spc="0" sz="3157">
                <a:latin typeface="+mj-lt"/>
                <a:ea typeface="+mj-ea"/>
                <a:cs typeface="+mj-cs"/>
                <a:sym typeface="Baskerville"/>
              </a:defRPr>
            </a:pPr>
            <a:r>
              <a:t>Does the move I am going to make overlook something.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hess Tactics - Fork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Chess Tactics - Fork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312" y="2006260"/>
            <a:ext cx="6932688" cy="693268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Placing a piece so…"/>
          <p:cNvSpPr txBox="1"/>
          <p:nvPr/>
        </p:nvSpPr>
        <p:spPr>
          <a:xfrm>
            <a:off x="8457115" y="3784599"/>
            <a:ext cx="3650011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Placing a piece so</a:t>
            </a:r>
          </a:p>
          <a:p>
            <a:pPr algn="l"/>
            <a:r>
              <a:t>your opponent has</a:t>
            </a:r>
          </a:p>
          <a:p>
            <a:pPr algn="l"/>
            <a:r>
              <a:t>to decide between</a:t>
            </a:r>
          </a:p>
          <a:p>
            <a:pPr algn="l"/>
            <a:r>
              <a:t>loosing two pieces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hess Tactics - Decoy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Chess Tactics - Decoy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04" y="1551580"/>
            <a:ext cx="7709304" cy="7693376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acrifice a piece to…"/>
          <p:cNvSpPr txBox="1"/>
          <p:nvPr/>
        </p:nvSpPr>
        <p:spPr>
          <a:xfrm>
            <a:off x="8844370" y="3987447"/>
            <a:ext cx="376810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Sacrifice a piece to</a:t>
            </a:r>
          </a:p>
          <a:p>
            <a:pPr algn="l"/>
            <a:r>
              <a:t>draw another more</a:t>
            </a:r>
          </a:p>
          <a:p>
            <a:pPr algn="l"/>
            <a:r>
              <a:t>valuable one into</a:t>
            </a:r>
          </a:p>
          <a:p>
            <a:pPr algn="l"/>
            <a:r>
              <a:t>a poisoned square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hess Tactics - Discovered Attack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 defTabSz="496570">
              <a:defRPr cap="none" spc="0" sz="6375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Chess Tactics - Discovered Attack </a:t>
            </a:r>
          </a:p>
        </p:txBody>
      </p:sp>
      <p:sp>
        <p:nvSpPr>
          <p:cNvPr id="202" name="Moving one piece…"/>
          <p:cNvSpPr txBox="1"/>
          <p:nvPr/>
        </p:nvSpPr>
        <p:spPr>
          <a:xfrm>
            <a:off x="8663619" y="4266238"/>
            <a:ext cx="397996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Moving one piece</a:t>
            </a:r>
          </a:p>
          <a:p>
            <a:pPr algn="l"/>
            <a:r>
              <a:t>reveals a threat from</a:t>
            </a:r>
          </a:p>
          <a:p>
            <a:pPr algn="l"/>
            <a:r>
              <a:t>another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605" y="1667160"/>
            <a:ext cx="7404001" cy="740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8768" y="368300"/>
            <a:ext cx="7307082" cy="9753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70" y="0"/>
                </a:moveTo>
                <a:cubicBezTo>
                  <a:pt x="9425" y="0"/>
                  <a:pt x="6935" y="10"/>
                  <a:pt x="6919" y="28"/>
                </a:cubicBezTo>
                <a:cubicBezTo>
                  <a:pt x="6906" y="44"/>
                  <a:pt x="6823" y="56"/>
                  <a:pt x="6734" y="56"/>
                </a:cubicBezTo>
                <a:lnTo>
                  <a:pt x="6573" y="56"/>
                </a:lnTo>
                <a:lnTo>
                  <a:pt x="6550" y="204"/>
                </a:lnTo>
                <a:cubicBezTo>
                  <a:pt x="6537" y="285"/>
                  <a:pt x="6526" y="1192"/>
                  <a:pt x="6525" y="2218"/>
                </a:cubicBezTo>
                <a:cubicBezTo>
                  <a:pt x="6524" y="3245"/>
                  <a:pt x="6514" y="4096"/>
                  <a:pt x="6503" y="4110"/>
                </a:cubicBezTo>
                <a:cubicBezTo>
                  <a:pt x="6471" y="4148"/>
                  <a:pt x="6295" y="4139"/>
                  <a:pt x="6072" y="4087"/>
                </a:cubicBezTo>
                <a:cubicBezTo>
                  <a:pt x="5834" y="4031"/>
                  <a:pt x="5215" y="4019"/>
                  <a:pt x="5134" y="4068"/>
                </a:cubicBezTo>
                <a:cubicBezTo>
                  <a:pt x="5105" y="4085"/>
                  <a:pt x="5040" y="4109"/>
                  <a:pt x="4989" y="4120"/>
                </a:cubicBezTo>
                <a:cubicBezTo>
                  <a:pt x="4939" y="4132"/>
                  <a:pt x="4868" y="4168"/>
                  <a:pt x="4832" y="4201"/>
                </a:cubicBezTo>
                <a:lnTo>
                  <a:pt x="4767" y="4261"/>
                </a:lnTo>
                <a:lnTo>
                  <a:pt x="4650" y="4156"/>
                </a:lnTo>
                <a:cubicBezTo>
                  <a:pt x="4443" y="3970"/>
                  <a:pt x="3998" y="3923"/>
                  <a:pt x="3221" y="4006"/>
                </a:cubicBezTo>
                <a:cubicBezTo>
                  <a:pt x="2675" y="4065"/>
                  <a:pt x="2303" y="4153"/>
                  <a:pt x="2021" y="4291"/>
                </a:cubicBezTo>
                <a:cubicBezTo>
                  <a:pt x="1885" y="4358"/>
                  <a:pt x="1731" y="4421"/>
                  <a:pt x="1680" y="4431"/>
                </a:cubicBezTo>
                <a:cubicBezTo>
                  <a:pt x="1629" y="4440"/>
                  <a:pt x="1503" y="4506"/>
                  <a:pt x="1402" y="4576"/>
                </a:cubicBezTo>
                <a:cubicBezTo>
                  <a:pt x="1301" y="4646"/>
                  <a:pt x="1105" y="4767"/>
                  <a:pt x="966" y="4845"/>
                </a:cubicBezTo>
                <a:cubicBezTo>
                  <a:pt x="826" y="4923"/>
                  <a:pt x="712" y="5000"/>
                  <a:pt x="711" y="5017"/>
                </a:cubicBezTo>
                <a:cubicBezTo>
                  <a:pt x="710" y="5034"/>
                  <a:pt x="608" y="5137"/>
                  <a:pt x="483" y="5245"/>
                </a:cubicBezTo>
                <a:cubicBezTo>
                  <a:pt x="126" y="5556"/>
                  <a:pt x="98" y="5618"/>
                  <a:pt x="82" y="6131"/>
                </a:cubicBezTo>
                <a:cubicBezTo>
                  <a:pt x="75" y="6371"/>
                  <a:pt x="53" y="6579"/>
                  <a:pt x="34" y="6594"/>
                </a:cubicBezTo>
                <a:cubicBezTo>
                  <a:pt x="13" y="6610"/>
                  <a:pt x="0" y="9587"/>
                  <a:pt x="0" y="14110"/>
                </a:cubicBezTo>
                <a:lnTo>
                  <a:pt x="0" y="14902"/>
                </a:lnTo>
                <a:lnTo>
                  <a:pt x="197" y="15025"/>
                </a:lnTo>
                <a:cubicBezTo>
                  <a:pt x="305" y="15093"/>
                  <a:pt x="464" y="15181"/>
                  <a:pt x="550" y="15223"/>
                </a:cubicBezTo>
                <a:cubicBezTo>
                  <a:pt x="636" y="15264"/>
                  <a:pt x="716" y="15321"/>
                  <a:pt x="729" y="15350"/>
                </a:cubicBezTo>
                <a:cubicBezTo>
                  <a:pt x="753" y="15408"/>
                  <a:pt x="1052" y="15608"/>
                  <a:pt x="1313" y="15741"/>
                </a:cubicBezTo>
                <a:cubicBezTo>
                  <a:pt x="1834" y="16008"/>
                  <a:pt x="2752" y="16183"/>
                  <a:pt x="3749" y="16207"/>
                </a:cubicBezTo>
                <a:lnTo>
                  <a:pt x="4030" y="16214"/>
                </a:lnTo>
                <a:lnTo>
                  <a:pt x="4057" y="16327"/>
                </a:lnTo>
                <a:cubicBezTo>
                  <a:pt x="4071" y="16388"/>
                  <a:pt x="4084" y="16658"/>
                  <a:pt x="4085" y="16925"/>
                </a:cubicBezTo>
                <a:cubicBezTo>
                  <a:pt x="4087" y="17290"/>
                  <a:pt x="4075" y="17414"/>
                  <a:pt x="4040" y="17423"/>
                </a:cubicBezTo>
                <a:cubicBezTo>
                  <a:pt x="4015" y="17430"/>
                  <a:pt x="3808" y="17442"/>
                  <a:pt x="3582" y="17449"/>
                </a:cubicBezTo>
                <a:cubicBezTo>
                  <a:pt x="2269" y="17489"/>
                  <a:pt x="1236" y="17613"/>
                  <a:pt x="414" y="17829"/>
                </a:cubicBezTo>
                <a:lnTo>
                  <a:pt x="19" y="17932"/>
                </a:lnTo>
                <a:lnTo>
                  <a:pt x="9" y="19766"/>
                </a:lnTo>
                <a:lnTo>
                  <a:pt x="0" y="21503"/>
                </a:lnTo>
                <a:lnTo>
                  <a:pt x="0" y="21600"/>
                </a:lnTo>
                <a:lnTo>
                  <a:pt x="2548" y="21600"/>
                </a:lnTo>
                <a:cubicBezTo>
                  <a:pt x="4206" y="21600"/>
                  <a:pt x="5103" y="21590"/>
                  <a:pt x="5118" y="21572"/>
                </a:cubicBezTo>
                <a:cubicBezTo>
                  <a:pt x="5131" y="21556"/>
                  <a:pt x="5264" y="21544"/>
                  <a:pt x="5413" y="21544"/>
                </a:cubicBezTo>
                <a:cubicBezTo>
                  <a:pt x="5562" y="21544"/>
                  <a:pt x="6055" y="21517"/>
                  <a:pt x="6506" y="21486"/>
                </a:cubicBezTo>
                <a:cubicBezTo>
                  <a:pt x="8660" y="21335"/>
                  <a:pt x="10542" y="20943"/>
                  <a:pt x="11179" y="20511"/>
                </a:cubicBezTo>
                <a:cubicBezTo>
                  <a:pt x="11474" y="20311"/>
                  <a:pt x="11485" y="20282"/>
                  <a:pt x="11485" y="19690"/>
                </a:cubicBezTo>
                <a:cubicBezTo>
                  <a:pt x="11485" y="19359"/>
                  <a:pt x="11468" y="19125"/>
                  <a:pt x="11441" y="19062"/>
                </a:cubicBezTo>
                <a:cubicBezTo>
                  <a:pt x="11321" y="18790"/>
                  <a:pt x="10563" y="18492"/>
                  <a:pt x="9486" y="18294"/>
                </a:cubicBezTo>
                <a:cubicBezTo>
                  <a:pt x="9248" y="18250"/>
                  <a:pt x="9179" y="18222"/>
                  <a:pt x="9019" y="18108"/>
                </a:cubicBezTo>
                <a:cubicBezTo>
                  <a:pt x="8797" y="17950"/>
                  <a:pt x="8482" y="17835"/>
                  <a:pt x="7969" y="17725"/>
                </a:cubicBezTo>
                <a:cubicBezTo>
                  <a:pt x="7727" y="17673"/>
                  <a:pt x="7594" y="17631"/>
                  <a:pt x="7594" y="17606"/>
                </a:cubicBezTo>
                <a:cubicBezTo>
                  <a:pt x="7594" y="17563"/>
                  <a:pt x="7496" y="17564"/>
                  <a:pt x="14568" y="17596"/>
                </a:cubicBezTo>
                <a:cubicBezTo>
                  <a:pt x="16589" y="17605"/>
                  <a:pt x="18253" y="17617"/>
                  <a:pt x="18265" y="17622"/>
                </a:cubicBezTo>
                <a:cubicBezTo>
                  <a:pt x="18293" y="17635"/>
                  <a:pt x="21339" y="17643"/>
                  <a:pt x="21354" y="17630"/>
                </a:cubicBezTo>
                <a:cubicBezTo>
                  <a:pt x="21360" y="17625"/>
                  <a:pt x="21377" y="16336"/>
                  <a:pt x="21390" y="14766"/>
                </a:cubicBezTo>
                <a:cubicBezTo>
                  <a:pt x="21403" y="13196"/>
                  <a:pt x="21422" y="11620"/>
                  <a:pt x="21432" y="11264"/>
                </a:cubicBezTo>
                <a:cubicBezTo>
                  <a:pt x="21443" y="10908"/>
                  <a:pt x="21458" y="9421"/>
                  <a:pt x="21467" y="7959"/>
                </a:cubicBezTo>
                <a:cubicBezTo>
                  <a:pt x="21490" y="4462"/>
                  <a:pt x="21529" y="2223"/>
                  <a:pt x="21568" y="2205"/>
                </a:cubicBezTo>
                <a:cubicBezTo>
                  <a:pt x="21586" y="2197"/>
                  <a:pt x="21600" y="1697"/>
                  <a:pt x="21600" y="1095"/>
                </a:cubicBezTo>
                <a:lnTo>
                  <a:pt x="21600" y="0"/>
                </a:lnTo>
                <a:lnTo>
                  <a:pt x="1427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hess Tactics - Interposing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Chess Tactics - Interposing 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798" y="1986630"/>
            <a:ext cx="11449204" cy="543058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Don’t run away, fight back!"/>
          <p:cNvSpPr txBox="1"/>
          <p:nvPr/>
        </p:nvSpPr>
        <p:spPr>
          <a:xfrm>
            <a:off x="2215950" y="8180028"/>
            <a:ext cx="84205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Don’t run away, fight back!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hess Tactics - Pin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Chess Tactics - Pin</a:t>
            </a:r>
          </a:p>
        </p:txBody>
      </p:sp>
      <p:sp>
        <p:nvSpPr>
          <p:cNvPr id="210" name="Force a piece to…"/>
          <p:cNvSpPr txBox="1"/>
          <p:nvPr/>
        </p:nvSpPr>
        <p:spPr>
          <a:xfrm>
            <a:off x="8663619" y="4266238"/>
            <a:ext cx="371140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Force a piece to</a:t>
            </a:r>
          </a:p>
          <a:p>
            <a:pPr algn="l"/>
            <a:r>
              <a:t>stay in place.  Take</a:t>
            </a:r>
          </a:p>
          <a:p>
            <a:pPr algn="l"/>
            <a:r>
              <a:t>it out of play.</a:t>
            </a: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191" y="1772942"/>
            <a:ext cx="7291453" cy="7291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End Game Strategy"/>
          <p:cNvSpPr txBox="1"/>
          <p:nvPr>
            <p:ph type="ctrTitle"/>
          </p:nvPr>
        </p:nvSpPr>
        <p:spPr>
          <a:xfrm>
            <a:off x="838200" y="177257"/>
            <a:ext cx="11176000" cy="1778001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End Game Strategy</a:t>
            </a:r>
          </a:p>
        </p:txBody>
      </p:sp>
      <p:sp>
        <p:nvSpPr>
          <p:cNvPr id="214" name="Be careful!  The board may look simpler, but mistakes are still easy to make.…"/>
          <p:cNvSpPr txBox="1"/>
          <p:nvPr>
            <p:ph type="subTitle" idx="1"/>
          </p:nvPr>
        </p:nvSpPr>
        <p:spPr>
          <a:xfrm>
            <a:off x="914400" y="2275294"/>
            <a:ext cx="11176000" cy="6912828"/>
          </a:xfrm>
          <a:prstGeom prst="rect">
            <a:avLst/>
          </a:prstGeom>
        </p:spPr>
        <p:txBody>
          <a:bodyPr anchor="ctr"/>
          <a:lstStyle/>
          <a:p>
            <a:pPr marL="298449" indent="-298449" algn="l" defTabSz="549148">
              <a:spcBef>
                <a:spcPts val="3500"/>
              </a:spcBef>
              <a:buSzPct val="100000"/>
              <a:buChar char="•"/>
              <a:defRPr spc="0" sz="3854">
                <a:latin typeface="+mj-lt"/>
                <a:ea typeface="+mj-ea"/>
                <a:cs typeface="+mj-cs"/>
                <a:sym typeface="Baskerville"/>
              </a:defRPr>
            </a:pPr>
            <a:r>
              <a:t>Be careful!  The board may look simpler, but mistakes are still easy to make.</a:t>
            </a:r>
          </a:p>
          <a:p>
            <a:pPr marL="298449" indent="-298449" algn="l" defTabSz="549148">
              <a:spcBef>
                <a:spcPts val="3500"/>
              </a:spcBef>
              <a:buSzPct val="100000"/>
              <a:buChar char="•"/>
              <a:defRPr spc="0" sz="3854">
                <a:latin typeface="+mj-lt"/>
                <a:ea typeface="+mj-ea"/>
                <a:cs typeface="+mj-cs"/>
                <a:sym typeface="Baskerville"/>
              </a:defRPr>
            </a:pPr>
            <a:r>
              <a:t>Use your king - Best to be away from the sides and fighting.</a:t>
            </a:r>
          </a:p>
          <a:p>
            <a:pPr marL="298449" indent="-298449" algn="l" defTabSz="549148">
              <a:spcBef>
                <a:spcPts val="3500"/>
              </a:spcBef>
              <a:buSzPct val="100000"/>
              <a:buChar char="•"/>
              <a:defRPr spc="0" sz="3854">
                <a:latin typeface="+mj-lt"/>
                <a:ea typeface="+mj-ea"/>
                <a:cs typeface="+mj-cs"/>
                <a:sym typeface="Baskerville"/>
              </a:defRPr>
            </a:pPr>
            <a:r>
              <a:t>Control queening squares</a:t>
            </a:r>
          </a:p>
          <a:p>
            <a:pPr marL="298449" indent="-298449" algn="l" defTabSz="549148">
              <a:spcBef>
                <a:spcPts val="3500"/>
              </a:spcBef>
              <a:buSzPct val="100000"/>
              <a:buChar char="•"/>
              <a:defRPr spc="0" sz="3854">
                <a:latin typeface="+mj-lt"/>
                <a:ea typeface="+mj-ea"/>
                <a:cs typeface="+mj-cs"/>
                <a:sym typeface="Baskerville"/>
              </a:defRPr>
            </a:pPr>
            <a:r>
              <a:t>Use all your pieces</a:t>
            </a:r>
          </a:p>
          <a:p>
            <a:pPr marL="298449" indent="-298449" algn="l" defTabSz="549148">
              <a:spcBef>
                <a:spcPts val="3500"/>
              </a:spcBef>
              <a:buSzPct val="100000"/>
              <a:buChar char="•"/>
              <a:defRPr spc="0" sz="3854">
                <a:latin typeface="+mj-lt"/>
                <a:ea typeface="+mj-ea"/>
                <a:cs typeface="+mj-cs"/>
                <a:sym typeface="Baskerville"/>
              </a:defRPr>
            </a:pPr>
            <a:r>
              <a:t>Every pawn counts - Each one can become a queen</a:t>
            </a:r>
          </a:p>
          <a:p>
            <a:pPr marL="298449" indent="-298449" algn="l" defTabSz="549148">
              <a:spcBef>
                <a:spcPts val="3500"/>
              </a:spcBef>
              <a:buSzPct val="100000"/>
              <a:buChar char="•"/>
              <a:defRPr spc="0" sz="3854">
                <a:latin typeface="+mj-lt"/>
                <a:ea typeface="+mj-ea"/>
                <a:cs typeface="+mj-cs"/>
                <a:sym typeface="Baskerville"/>
              </a:defRPr>
            </a:pPr>
            <a:r>
              <a:t>If you are ahead swap non-pawns.  If not swap pawns.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Queen+King Checkmate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Queen+King Checkmate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899" y="1803400"/>
            <a:ext cx="6146801" cy="614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6700" y="1841500"/>
            <a:ext cx="6172201" cy="607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11931" y="1816100"/>
            <a:ext cx="6172201" cy="6121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Catch king against side or corner"/>
          <p:cNvSpPr txBox="1"/>
          <p:nvPr/>
        </p:nvSpPr>
        <p:spPr>
          <a:xfrm>
            <a:off x="3338648" y="8511961"/>
            <a:ext cx="617510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Catch king against side or corner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wo Rook Checkmate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Two Rook Checkmate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9899" y="1840281"/>
            <a:ext cx="6855202" cy="6883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One Rook Checkmate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One Rook Checkmate</a:t>
            </a:r>
          </a:p>
        </p:txBody>
      </p:sp>
      <p:pic>
        <p:nvPicPr>
          <p:cNvPr id="2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901" y="2170738"/>
            <a:ext cx="6019801" cy="585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8107" y="2138988"/>
            <a:ext cx="5930901" cy="591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heckmate Practice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Checkmate Practice</a:t>
            </a:r>
          </a:p>
        </p:txBody>
      </p:sp>
      <p:pic>
        <p:nvPicPr>
          <p:cNvPr id="230" name="Screen Shot 2014-12-09 at 1.09.29 AM.png" descr="Screen Shot 2014-12-09 at 1.09.2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1852" y="1862051"/>
            <a:ext cx="7161096" cy="7111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Draws and Stalemates"/>
          <p:cNvSpPr txBox="1"/>
          <p:nvPr>
            <p:ph type="ctrTitle"/>
          </p:nvPr>
        </p:nvSpPr>
        <p:spPr>
          <a:xfrm>
            <a:off x="838200" y="177257"/>
            <a:ext cx="11176000" cy="1778001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Draws and Stalemates</a:t>
            </a:r>
          </a:p>
        </p:txBody>
      </p:sp>
      <p:sp>
        <p:nvSpPr>
          <p:cNvPr id="233" name="Stalemate - Not in check, but no legal move.…"/>
          <p:cNvSpPr txBox="1"/>
          <p:nvPr>
            <p:ph type="subTitle" idx="1"/>
          </p:nvPr>
        </p:nvSpPr>
        <p:spPr>
          <a:xfrm>
            <a:off x="914400" y="2275294"/>
            <a:ext cx="11176000" cy="6912828"/>
          </a:xfrm>
          <a:prstGeom prst="rect">
            <a:avLst/>
          </a:prstGeom>
        </p:spPr>
        <p:txBody>
          <a:bodyPr anchor="ctr"/>
          <a:lstStyle/>
          <a:p>
            <a:pPr marL="317499" indent="-317499" algn="l">
              <a:spcBef>
                <a:spcPts val="3800"/>
              </a:spcBef>
              <a:buSzPct val="100000"/>
              <a:buChar char="•"/>
              <a:defRPr spc="0" sz="4100">
                <a:latin typeface="+mj-lt"/>
                <a:ea typeface="+mj-ea"/>
                <a:cs typeface="+mj-cs"/>
                <a:sym typeface="Baskerville"/>
              </a:defRPr>
            </a:pPr>
            <a:r>
              <a:t>Stalemate - Not in check, but no legal move.</a:t>
            </a:r>
          </a:p>
          <a:p>
            <a:pPr marL="317499" indent="-317499" algn="l">
              <a:spcBef>
                <a:spcPts val="3800"/>
              </a:spcBef>
              <a:buSzPct val="100000"/>
              <a:buChar char="•"/>
              <a:defRPr spc="0" sz="4100">
                <a:latin typeface="+mj-lt"/>
                <a:ea typeface="+mj-ea"/>
                <a:cs typeface="+mj-cs"/>
                <a:sym typeface="Baskerville"/>
              </a:defRPr>
            </a:pPr>
            <a:r>
              <a:t>Insufficient material - Can’t win with just a bishop or just a knight.</a:t>
            </a:r>
          </a:p>
          <a:p>
            <a:pPr marL="317499" indent="-317499" algn="l">
              <a:spcBef>
                <a:spcPts val="3800"/>
              </a:spcBef>
              <a:buSzPct val="100000"/>
              <a:buChar char="•"/>
              <a:defRPr spc="0" sz="4100">
                <a:latin typeface="+mj-lt"/>
                <a:ea typeface="+mj-ea"/>
                <a:cs typeface="+mj-cs"/>
                <a:sym typeface="Baskerville"/>
              </a:defRPr>
            </a:pPr>
            <a:r>
              <a:t>50 move rule - No capture or pawn move for 50 moves</a:t>
            </a:r>
          </a:p>
          <a:p>
            <a:pPr marL="317499" indent="-317499" algn="l">
              <a:spcBef>
                <a:spcPts val="3800"/>
              </a:spcBef>
              <a:buSzPct val="100000"/>
              <a:buChar char="•"/>
              <a:defRPr spc="0" sz="4100">
                <a:latin typeface="+mj-lt"/>
                <a:ea typeface="+mj-ea"/>
                <a:cs typeface="+mj-cs"/>
                <a:sym typeface="Baskerville"/>
              </a:defRPr>
            </a:pPr>
            <a:r>
              <a:t>Triple-occurrence rule - Same board position 3 times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Direct Mate Problems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Direct Mate Problems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420" y="2209095"/>
            <a:ext cx="6223001" cy="614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6011" y="2215445"/>
            <a:ext cx="6159501" cy="61341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1. Black’s Move"/>
          <p:cNvSpPr txBox="1"/>
          <p:nvPr/>
        </p:nvSpPr>
        <p:spPr>
          <a:xfrm>
            <a:off x="1892764" y="8604165"/>
            <a:ext cx="298631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1. Black’s Move</a:t>
            </a:r>
          </a:p>
        </p:txBody>
      </p:sp>
      <p:sp>
        <p:nvSpPr>
          <p:cNvPr id="239" name="2. White’s Move"/>
          <p:cNvSpPr txBox="1"/>
          <p:nvPr/>
        </p:nvSpPr>
        <p:spPr>
          <a:xfrm>
            <a:off x="8105678" y="8604165"/>
            <a:ext cx="31001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2. White’s Move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Direct Mate Problems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Direct Mate Problems</a:t>
            </a:r>
          </a:p>
        </p:txBody>
      </p:sp>
      <p:sp>
        <p:nvSpPr>
          <p:cNvPr id="242" name="3. Black’s Move"/>
          <p:cNvSpPr txBox="1"/>
          <p:nvPr/>
        </p:nvSpPr>
        <p:spPr>
          <a:xfrm>
            <a:off x="1892764" y="8604165"/>
            <a:ext cx="298631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3. Black’s Move</a:t>
            </a:r>
          </a:p>
        </p:txBody>
      </p:sp>
      <p:sp>
        <p:nvSpPr>
          <p:cNvPr id="243" name="4. Black’s Move"/>
          <p:cNvSpPr txBox="1"/>
          <p:nvPr/>
        </p:nvSpPr>
        <p:spPr>
          <a:xfrm>
            <a:off x="8162605" y="8604165"/>
            <a:ext cx="298631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4. Black’s Move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320" y="1984332"/>
            <a:ext cx="61722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7911" y="2022432"/>
            <a:ext cx="6210301" cy="610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06" t="0" r="303" b="492"/>
          <a:stretch>
            <a:fillRect/>
          </a:stretch>
        </p:blipFill>
        <p:spPr>
          <a:xfrm>
            <a:off x="2915313" y="0"/>
            <a:ext cx="7240588" cy="970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1" y="2395"/>
                </a:lnTo>
                <a:cubicBezTo>
                  <a:pt x="17" y="3713"/>
                  <a:pt x="31" y="4813"/>
                  <a:pt x="41" y="4839"/>
                </a:cubicBezTo>
                <a:cubicBezTo>
                  <a:pt x="52" y="4866"/>
                  <a:pt x="73" y="4897"/>
                  <a:pt x="88" y="4908"/>
                </a:cubicBezTo>
                <a:cubicBezTo>
                  <a:pt x="102" y="4919"/>
                  <a:pt x="115" y="4974"/>
                  <a:pt x="115" y="5030"/>
                </a:cubicBezTo>
                <a:cubicBezTo>
                  <a:pt x="115" y="5087"/>
                  <a:pt x="135" y="5148"/>
                  <a:pt x="161" y="5168"/>
                </a:cubicBezTo>
                <a:cubicBezTo>
                  <a:pt x="196" y="5194"/>
                  <a:pt x="211" y="5374"/>
                  <a:pt x="214" y="5845"/>
                </a:cubicBezTo>
                <a:cubicBezTo>
                  <a:pt x="219" y="6450"/>
                  <a:pt x="244" y="6756"/>
                  <a:pt x="340" y="7320"/>
                </a:cubicBezTo>
                <a:cubicBezTo>
                  <a:pt x="380" y="7561"/>
                  <a:pt x="376" y="7587"/>
                  <a:pt x="256" y="7758"/>
                </a:cubicBezTo>
                <a:cubicBezTo>
                  <a:pt x="204" y="7832"/>
                  <a:pt x="173" y="8244"/>
                  <a:pt x="217" y="8288"/>
                </a:cubicBezTo>
                <a:cubicBezTo>
                  <a:pt x="265" y="8338"/>
                  <a:pt x="233" y="8819"/>
                  <a:pt x="175" y="8911"/>
                </a:cubicBezTo>
                <a:cubicBezTo>
                  <a:pt x="156" y="8942"/>
                  <a:pt x="161" y="8977"/>
                  <a:pt x="191" y="9003"/>
                </a:cubicBezTo>
                <a:cubicBezTo>
                  <a:pt x="229" y="9038"/>
                  <a:pt x="226" y="9056"/>
                  <a:pt x="176" y="9097"/>
                </a:cubicBezTo>
                <a:cubicBezTo>
                  <a:pt x="125" y="9139"/>
                  <a:pt x="122" y="9161"/>
                  <a:pt x="161" y="9238"/>
                </a:cubicBezTo>
                <a:cubicBezTo>
                  <a:pt x="197" y="9309"/>
                  <a:pt x="197" y="9340"/>
                  <a:pt x="161" y="9383"/>
                </a:cubicBezTo>
                <a:cubicBezTo>
                  <a:pt x="132" y="9417"/>
                  <a:pt x="129" y="9444"/>
                  <a:pt x="153" y="9455"/>
                </a:cubicBezTo>
                <a:cubicBezTo>
                  <a:pt x="206" y="9480"/>
                  <a:pt x="198" y="9655"/>
                  <a:pt x="142" y="9689"/>
                </a:cubicBezTo>
                <a:cubicBezTo>
                  <a:pt x="88" y="9723"/>
                  <a:pt x="85" y="10280"/>
                  <a:pt x="125" y="12337"/>
                </a:cubicBezTo>
                <a:cubicBezTo>
                  <a:pt x="139" y="13037"/>
                  <a:pt x="160" y="14048"/>
                  <a:pt x="170" y="14584"/>
                </a:cubicBezTo>
                <a:cubicBezTo>
                  <a:pt x="193" y="15739"/>
                  <a:pt x="224" y="16808"/>
                  <a:pt x="247" y="17193"/>
                </a:cubicBezTo>
                <a:cubicBezTo>
                  <a:pt x="257" y="17346"/>
                  <a:pt x="281" y="18173"/>
                  <a:pt x="302" y="19031"/>
                </a:cubicBezTo>
                <a:cubicBezTo>
                  <a:pt x="303" y="19069"/>
                  <a:pt x="303" y="19085"/>
                  <a:pt x="304" y="19124"/>
                </a:cubicBezTo>
                <a:cubicBezTo>
                  <a:pt x="310" y="19127"/>
                  <a:pt x="317" y="19128"/>
                  <a:pt x="322" y="19135"/>
                </a:cubicBezTo>
                <a:cubicBezTo>
                  <a:pt x="337" y="19153"/>
                  <a:pt x="333" y="19180"/>
                  <a:pt x="313" y="19196"/>
                </a:cubicBezTo>
                <a:cubicBezTo>
                  <a:pt x="311" y="19197"/>
                  <a:pt x="308" y="19196"/>
                  <a:pt x="307" y="19198"/>
                </a:cubicBezTo>
                <a:cubicBezTo>
                  <a:pt x="327" y="19992"/>
                  <a:pt x="351" y="20840"/>
                  <a:pt x="363" y="21095"/>
                </a:cubicBezTo>
                <a:lnTo>
                  <a:pt x="388" y="21600"/>
                </a:lnTo>
                <a:lnTo>
                  <a:pt x="4711" y="21581"/>
                </a:lnTo>
                <a:cubicBezTo>
                  <a:pt x="8944" y="21564"/>
                  <a:pt x="12637" y="21544"/>
                  <a:pt x="15588" y="21522"/>
                </a:cubicBezTo>
                <a:cubicBezTo>
                  <a:pt x="16400" y="21516"/>
                  <a:pt x="18085" y="21510"/>
                  <a:pt x="19333" y="21510"/>
                </a:cubicBezTo>
                <a:lnTo>
                  <a:pt x="21600" y="21509"/>
                </a:lnTo>
                <a:lnTo>
                  <a:pt x="21576" y="18944"/>
                </a:lnTo>
                <a:cubicBezTo>
                  <a:pt x="21551" y="16255"/>
                  <a:pt x="21517" y="13052"/>
                  <a:pt x="21495" y="11306"/>
                </a:cubicBezTo>
                <a:cubicBezTo>
                  <a:pt x="21487" y="10738"/>
                  <a:pt x="21471" y="9415"/>
                  <a:pt x="21458" y="8366"/>
                </a:cubicBezTo>
                <a:cubicBezTo>
                  <a:pt x="21438" y="6774"/>
                  <a:pt x="21424" y="6448"/>
                  <a:pt x="21379" y="6396"/>
                </a:cubicBezTo>
                <a:cubicBezTo>
                  <a:pt x="21334" y="6345"/>
                  <a:pt x="21332" y="6288"/>
                  <a:pt x="21361" y="6099"/>
                </a:cubicBezTo>
                <a:cubicBezTo>
                  <a:pt x="21380" y="5970"/>
                  <a:pt x="21383" y="5820"/>
                  <a:pt x="21368" y="5766"/>
                </a:cubicBezTo>
                <a:cubicBezTo>
                  <a:pt x="21353" y="5711"/>
                  <a:pt x="21355" y="5616"/>
                  <a:pt x="21374" y="5554"/>
                </a:cubicBezTo>
                <a:cubicBezTo>
                  <a:pt x="21393" y="5492"/>
                  <a:pt x="21397" y="5333"/>
                  <a:pt x="21385" y="5201"/>
                </a:cubicBezTo>
                <a:cubicBezTo>
                  <a:pt x="21372" y="5068"/>
                  <a:pt x="21363" y="4801"/>
                  <a:pt x="21363" y="4607"/>
                </a:cubicBezTo>
                <a:cubicBezTo>
                  <a:pt x="21368" y="2457"/>
                  <a:pt x="21355" y="2025"/>
                  <a:pt x="21292" y="1969"/>
                </a:cubicBezTo>
                <a:cubicBezTo>
                  <a:pt x="21250" y="1931"/>
                  <a:pt x="21250" y="1914"/>
                  <a:pt x="21289" y="1879"/>
                </a:cubicBezTo>
                <a:cubicBezTo>
                  <a:pt x="21328" y="1843"/>
                  <a:pt x="21322" y="1824"/>
                  <a:pt x="21255" y="1771"/>
                </a:cubicBezTo>
                <a:cubicBezTo>
                  <a:pt x="21178" y="1709"/>
                  <a:pt x="21178" y="1704"/>
                  <a:pt x="21241" y="1638"/>
                </a:cubicBezTo>
                <a:cubicBezTo>
                  <a:pt x="21299" y="1577"/>
                  <a:pt x="21307" y="1490"/>
                  <a:pt x="21309" y="947"/>
                </a:cubicBezTo>
                <a:cubicBezTo>
                  <a:pt x="21310" y="491"/>
                  <a:pt x="21297" y="306"/>
                  <a:pt x="21261" y="254"/>
                </a:cubicBezTo>
                <a:cubicBezTo>
                  <a:pt x="21234" y="216"/>
                  <a:pt x="21212" y="142"/>
                  <a:pt x="21212" y="92"/>
                </a:cubicBezTo>
                <a:lnTo>
                  <a:pt x="21212" y="0"/>
                </a:lnTo>
                <a:lnTo>
                  <a:pt x="10701" y="0"/>
                </a:lnTo>
                <a:lnTo>
                  <a:pt x="10606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Direct Mate Problems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Direct Mate Problems</a:t>
            </a:r>
          </a:p>
        </p:txBody>
      </p:sp>
      <p:sp>
        <p:nvSpPr>
          <p:cNvPr id="248" name="5. ???? Move"/>
          <p:cNvSpPr txBox="1"/>
          <p:nvPr/>
        </p:nvSpPr>
        <p:spPr>
          <a:xfrm>
            <a:off x="5277023" y="8548843"/>
            <a:ext cx="24507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5. ???? Move</a:t>
            </a:r>
          </a:p>
        </p:txBody>
      </p:sp>
      <p:pic>
        <p:nvPicPr>
          <p:cNvPr id="249" name="Screen Shot 2014-12-09 at 1.28.43 AM.png" descr="Screen Shot 2014-12-09 at 1.28.4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2141" y="1540319"/>
            <a:ext cx="6650718" cy="6672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8307" y="0"/>
            <a:ext cx="860818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2650" y="1136650"/>
            <a:ext cx="11239500" cy="854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en Passant"/>
          <p:cNvSpPr txBox="1"/>
          <p:nvPr>
            <p:ph type="ctrTitle"/>
          </p:nvPr>
        </p:nvSpPr>
        <p:spPr>
          <a:xfrm>
            <a:off x="1206500" y="-1905000"/>
            <a:ext cx="11176000" cy="2921000"/>
          </a:xfrm>
          <a:prstGeom prst="rect">
            <a:avLst/>
          </a:prstGeom>
        </p:spPr>
        <p:txBody>
          <a:bodyPr/>
          <a:lstStyle/>
          <a:p>
            <a:pPr/>
            <a:r>
              <a:t>en Passant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6684" y="0"/>
            <a:ext cx="989143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hess notation"/>
          <p:cNvSpPr txBox="1"/>
          <p:nvPr>
            <p:ph type="ctrTitle"/>
          </p:nvPr>
        </p:nvSpPr>
        <p:spPr>
          <a:xfrm>
            <a:off x="1206500" y="-1905000"/>
            <a:ext cx="11176000" cy="2921000"/>
          </a:xfrm>
          <a:prstGeom prst="rect">
            <a:avLst/>
          </a:prstGeom>
        </p:spPr>
        <p:txBody>
          <a:bodyPr/>
          <a:lstStyle/>
          <a:p>
            <a:pPr/>
            <a:r>
              <a:t>Chess notation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17" y="959082"/>
            <a:ext cx="7683036" cy="7683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5883" y="965200"/>
            <a:ext cx="7683036" cy="1171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0601" y="3096874"/>
            <a:ext cx="2405261" cy="340745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ow Up - File Across"/>
          <p:cNvSpPr txBox="1"/>
          <p:nvPr/>
        </p:nvSpPr>
        <p:spPr>
          <a:xfrm>
            <a:off x="1724211" y="8751691"/>
            <a:ext cx="402416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Row Up - File Across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penings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Openings</a:t>
            </a:r>
          </a:p>
        </p:txBody>
      </p:sp>
      <p:sp>
        <p:nvSpPr>
          <p:cNvPr id="158" name="Development…"/>
          <p:cNvSpPr txBox="1"/>
          <p:nvPr>
            <p:ph type="subTitle" idx="1"/>
          </p:nvPr>
        </p:nvSpPr>
        <p:spPr>
          <a:xfrm>
            <a:off x="2692400" y="1320800"/>
            <a:ext cx="11176000" cy="8164811"/>
          </a:xfrm>
          <a:prstGeom prst="rect">
            <a:avLst/>
          </a:prstGeom>
        </p:spPr>
        <p:txBody>
          <a:bodyPr anchor="ctr"/>
          <a:lstStyle/>
          <a:p>
            <a:pPr marL="419099" indent="-419099" algn="l">
              <a:spcBef>
                <a:spcPts val="3800"/>
              </a:spcBef>
              <a:buSzPct val="100000"/>
              <a:buChar char="•"/>
              <a:defRPr spc="0" sz="7100">
                <a:latin typeface="+mj-lt"/>
                <a:ea typeface="+mj-ea"/>
                <a:cs typeface="+mj-cs"/>
                <a:sym typeface="Baskerville"/>
              </a:defRPr>
            </a:pPr>
            <a:r>
              <a:t>Development</a:t>
            </a:r>
          </a:p>
          <a:p>
            <a:pPr marL="419099" indent="-419099" algn="l">
              <a:spcBef>
                <a:spcPts val="3800"/>
              </a:spcBef>
              <a:buSzPct val="100000"/>
              <a:buChar char="•"/>
              <a:defRPr spc="0" sz="7100">
                <a:latin typeface="+mj-lt"/>
                <a:ea typeface="+mj-ea"/>
                <a:cs typeface="+mj-cs"/>
                <a:sym typeface="Baskerville"/>
              </a:defRPr>
            </a:pPr>
            <a:r>
              <a:t>Control The Center</a:t>
            </a:r>
          </a:p>
          <a:p>
            <a:pPr marL="419099" indent="-419099" algn="l">
              <a:spcBef>
                <a:spcPts val="3800"/>
              </a:spcBef>
              <a:buSzPct val="100000"/>
              <a:buChar char="•"/>
              <a:defRPr spc="0" sz="7100">
                <a:latin typeface="+mj-lt"/>
                <a:ea typeface="+mj-ea"/>
                <a:cs typeface="+mj-cs"/>
                <a:sym typeface="Baskerville"/>
              </a:defRPr>
            </a:pPr>
            <a:r>
              <a:t>Castling</a:t>
            </a:r>
          </a:p>
          <a:p>
            <a:pPr marL="419099" indent="-419099" algn="l">
              <a:spcBef>
                <a:spcPts val="3800"/>
              </a:spcBef>
              <a:buSzPct val="100000"/>
              <a:buChar char="•"/>
              <a:defRPr spc="0" sz="7100">
                <a:latin typeface="+mj-lt"/>
                <a:ea typeface="+mj-ea"/>
                <a:cs typeface="+mj-cs"/>
                <a:sym typeface="Baskerville"/>
              </a:defRPr>
            </a:pPr>
            <a:r>
              <a:t>Pawn 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ontrol The Center"/>
          <p:cNvSpPr txBox="1"/>
          <p:nvPr>
            <p:ph type="ctrTitle"/>
          </p:nvPr>
        </p:nvSpPr>
        <p:spPr>
          <a:xfrm>
            <a:off x="838200" y="-241300"/>
            <a:ext cx="11176000" cy="1778000"/>
          </a:xfrm>
          <a:prstGeom prst="rect">
            <a:avLst/>
          </a:prstGeom>
        </p:spPr>
        <p:txBody>
          <a:bodyPr anchor="ctr"/>
          <a:lstStyle>
            <a:lvl1pPr>
              <a:defRPr cap="none" spc="0" sz="7500"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Control The Center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6399" y="1863046"/>
            <a:ext cx="7072002" cy="6998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000000"/>
      </a:dk1>
      <a:lt1>
        <a:srgbClr val="FFFFFF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000000"/>
      </a:dk1>
      <a:lt1>
        <a:srgbClr val="FFFFFF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